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74" r:id="rId3"/>
    <p:sldId id="256" r:id="rId4"/>
    <p:sldId id="269" r:id="rId5"/>
    <p:sldId id="259" r:id="rId6"/>
    <p:sldId id="273" r:id="rId7"/>
    <p:sldId id="276" r:id="rId8"/>
    <p:sldId id="260" r:id="rId9"/>
    <p:sldId id="262" r:id="rId10"/>
    <p:sldId id="266" r:id="rId11"/>
    <p:sldId id="261" r:id="rId12"/>
    <p:sldId id="267" r:id="rId13"/>
    <p:sldId id="268" r:id="rId14"/>
    <p:sldId id="270" r:id="rId15"/>
    <p:sldId id="258" r:id="rId16"/>
    <p:sldId id="272" r:id="rId17"/>
    <p:sldId id="271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50F62-AF0F-4421-8E9B-0E4307FB45C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7DE78-EE6C-453A-80D0-4BAEE940BE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72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ГИПЕРССЫЛКА НА ТРЕНАЖЕР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7DE78-EE6C-453A-80D0-4BAEE940BE7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402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пустые окошки выписываем количество учеников, которые </a:t>
            </a:r>
            <a:r>
              <a:rPr lang="ru-RU" smtClean="0"/>
              <a:t>так ответили.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7DE78-EE6C-453A-80D0-4BAEE940BE7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13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Работать самостоятельно – гиперссылка </a:t>
            </a:r>
            <a:r>
              <a:rPr lang="ru-RU" smtClean="0"/>
              <a:t>на интерактивное</a:t>
            </a:r>
            <a:r>
              <a:rPr lang="ru-RU" baseline="0" smtClean="0"/>
              <a:t> задание.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7DE78-EE6C-453A-80D0-4BAEE940BE7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3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825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96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62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31690" y="210066"/>
            <a:ext cx="8665175" cy="6289589"/>
          </a:xfrm>
          <a:prstGeom prst="round2DiagRect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26000"/>
                </a:schemeClr>
              </a:gs>
              <a:gs pos="0">
                <a:schemeClr val="accent4">
                  <a:satMod val="103000"/>
                  <a:tint val="73000"/>
                  <a:alpha val="70000"/>
                  <a:lumMod val="25000"/>
                  <a:lumOff val="75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38100" cmpd="thinThick"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>
                <a:gsLst>
                  <a:gs pos="57000">
                    <a:schemeClr val="accent4">
                      <a:lumMod val="75000"/>
                    </a:schemeClr>
                  </a:gs>
                  <a:gs pos="21000">
                    <a:schemeClr val="accent4">
                      <a:satMod val="103000"/>
                      <a:tint val="73000"/>
                      <a:alpha val="70000"/>
                      <a:lumMod val="25000"/>
                      <a:lumOff val="75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Picture 2" descr="http://us.cdn2.123rf.com/168nwm/bluedarkat/bluedarkat1305/bluedarkat130500009/19457560-%D0%A7%D0%B0%D0%B9%D0%BA%D0%B0-%D0%A7%D0%B0%D0%B9%D0%BA%D0%B0-%D0%BF%D0%BE%D0%BB%D0%B5%D1%82%D0%B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604" y="-117475"/>
            <a:ext cx="120015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Петрова Е.А.</a:t>
            </a:r>
          </a:p>
        </p:txBody>
      </p:sp>
    </p:spTree>
    <p:extLst>
      <p:ext uri="{BB962C8B-B14F-4D97-AF65-F5344CB8AC3E}">
        <p14:creationId xmlns:p14="http://schemas.microsoft.com/office/powerpoint/2010/main" val="405574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3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975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31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0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9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0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99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50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55E5C-4B3E-40ED-9FD1-5B7743B27097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22009-7362-4C82-A5C5-5A2E006C5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sd/SD-chered.htm" TargetMode="Externa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openxmlformats.org/officeDocument/2006/relationships/image" Target="../media/image11.jpeg"/><Relationship Id="rId12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image" Target="../media/image10.gif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5-bzl.blogspot.ru/2015/11/blog-post_25.html" TargetMode="External"/><Relationship Id="rId2" Type="http://schemas.openxmlformats.org/officeDocument/2006/relationships/hyperlink" Target="https://edpuzzle.com/assignments/566daa814cbbf74d41cc95ea/watc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s44.radikal.ru/i105/0811/a3/f1dd04ecddbc.png" TargetMode="External"/><Relationship Id="rId13" Type="http://schemas.openxmlformats.org/officeDocument/2006/relationships/hyperlink" Target="https://fotki.yandex.ru/next/users/elena-soloveika/album/469961/view/1245548?page=0" TargetMode="External"/><Relationship Id="rId18" Type="http://schemas.openxmlformats.org/officeDocument/2006/relationships/hyperlink" Target="http://learningapps.org/display?v=p75ut0asj" TargetMode="External"/><Relationship Id="rId3" Type="http://schemas.openxmlformats.org/officeDocument/2006/relationships/hyperlink" Target="http://img1.liveinternet.ru/images/attach/c/4/79/129/79129057_large_Princesas__7_.png" TargetMode="External"/><Relationship Id="rId7" Type="http://schemas.openxmlformats.org/officeDocument/2006/relationships/hyperlink" Target="http://mdou117kemerovo.ucoz.ru/publ/psikholog/kategori2/fiz_minutka/4-1-0-9" TargetMode="External"/><Relationship Id="rId12" Type="http://schemas.openxmlformats.org/officeDocument/2006/relationships/hyperlink" Target="http://img3.proshkolu.ru/content/media/pic/std/2000000/1511000/1510216-8e6b8e0287de4199.jpg" TargetMode="External"/><Relationship Id="rId17" Type="http://schemas.openxmlformats.org/officeDocument/2006/relationships/hyperlink" Target="https://www.youtube.com/watch?v=bTSSQhtdx90&amp;feature=youtu.be" TargetMode="External"/><Relationship Id="rId2" Type="http://schemas.openxmlformats.org/officeDocument/2006/relationships/hyperlink" Target="http://images2.wikia.nocookie.net/__cb20101207030332/disney/images/c/cb/Triton_KH.png" TargetMode="External"/><Relationship Id="rId16" Type="http://schemas.openxmlformats.org/officeDocument/2006/relationships/hyperlink" Target="http://yagramotey.ru/wp-content/uploads/2015/04/%D1%80%D0%B0%D1%81%D1%82-%D1%80%D0%B0%D1%89-%D1%80%D0%BE%D1%8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alphotos.ru/photo/87/879de4c8905f1cddc4be09baa0bce9f4.jpg" TargetMode="External"/><Relationship Id="rId11" Type="http://schemas.openxmlformats.org/officeDocument/2006/relationships/hyperlink" Target="http://easyen.ru/load/russkij_jazyk/4_klass/interaktivnaja_igra_ostrov_sokrovishh/383-1-0-32451" TargetMode="External"/><Relationship Id="rId5" Type="http://schemas.openxmlformats.org/officeDocument/2006/relationships/hyperlink" Target="http://www.game-game.com.ua/images/mults/f9139b50a7c73dc109505e53f6934347.jpeg" TargetMode="External"/><Relationship Id="rId15" Type="http://schemas.openxmlformats.org/officeDocument/2006/relationships/hyperlink" Target="http://juliashapovalenko.ru/wp-content/uploads/2014/02/image138.jpg" TargetMode="External"/><Relationship Id="rId10" Type="http://schemas.openxmlformats.org/officeDocument/2006/relationships/hyperlink" Target="https://edpuzzle.com/classes/564a0b3a529875e96b88721c" TargetMode="External"/><Relationship Id="rId4" Type="http://schemas.openxmlformats.org/officeDocument/2006/relationships/hyperlink" Target="http://img-fotki.yandex.ru/get/4127/16969765.11e/0_71aa1_b6a1fbdd_L.png%20-%20&#1088;&#1091;&#1089;&#1072;&#1083;&#1086;&#1095;&#1082;&#1072;-2" TargetMode="External"/><Relationship Id="rId9" Type="http://schemas.openxmlformats.org/officeDocument/2006/relationships/hyperlink" Target="https://edpuzzle.com/assignments/566daa814cbbf74d41cc95ea/watch" TargetMode="External"/><Relationship Id="rId14" Type="http://schemas.openxmlformats.org/officeDocument/2006/relationships/hyperlink" Target="http://www.naglyadnye-posobiya.ru.images.1c-bitrix-cdn.ru/upload/medialibrary/d24/bukvy-o-_-a-v-kornyakh-_-kos-_-_-_-kas.jpg?13941172937787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80;&#1085;&#1090;&#1077;&#1088;&#1072;&#1082;&#1090;&#1080;&#1074;&#1085;&#1099;&#1081;%20&#1090;&#1088;&#1077;&#1085;&#1072;&#1078;&#1077;&#1088;/&#1080;&#1085;&#1090;&#1077;&#1088;&#1072;&#1082;&#1090;&#1080;&#1074;&#1085;&#1099;&#1081;%20&#1090;&#1088;&#1077;&#1085;&#1072;&#1078;&#1077;&#1088;%20&#1087;&#1086;&#1076;&#1074;&#1086;&#1076;&#1085;&#1086;&#1077;%20&#1094;&#1072;&#1088;&#1089;&#1090;&#1074;&#1086;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65497" y="1674674"/>
            <a:ext cx="66130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русского языка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 класс</a:t>
            </a:r>
          </a:p>
          <a:p>
            <a:pPr algn="ctr"/>
            <a:r>
              <a:rPr lang="ru-RU" sz="5400" b="1" cap="none" spc="50" dirty="0" err="1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Морфемика</a:t>
            </a:r>
            <a:endParaRPr lang="ru-RU" sz="5400" b="1" cap="none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28384" y="5877272"/>
            <a:ext cx="93610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23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380990"/>
            <a:ext cx="8424936" cy="4928329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arenR"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Открыть правило правописания букв о-а в корнях ГОР-ГАР</a:t>
            </a:r>
          </a:p>
          <a:p>
            <a:pPr marL="742950" indent="-742950">
              <a:buAutoNum type="arabicParenR"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Научиться правильно       писать эти корни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3467783"/>
            <a:ext cx="2520280" cy="3273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188640"/>
            <a:ext cx="8568952" cy="100811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цель 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урока:</a:t>
            </a:r>
          </a:p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Объект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656184" cy="189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49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487978"/>
            <a:ext cx="8424936" cy="518138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Правописание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Чередующихся гласных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О-А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корнях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гор-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гар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838" y="3212976"/>
            <a:ext cx="271645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188640"/>
            <a:ext cx="8568952" cy="100811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урока:</a:t>
            </a:r>
          </a:p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Объект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619"/>
            <a:ext cx="2212170" cy="2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5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1412776"/>
            <a:ext cx="8568952" cy="525658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568952" cy="100811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Задание группам: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32404"/>
              </p:ext>
            </p:extLst>
          </p:nvPr>
        </p:nvGraphicFramePr>
        <p:xfrm>
          <a:off x="1043608" y="3212976"/>
          <a:ext cx="6696744" cy="3316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8372"/>
                <a:gridCol w="3348372"/>
              </a:tblGrid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А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О</a:t>
                      </a:r>
                      <a:endParaRPr lang="ru-RU" sz="4800" dirty="0"/>
                    </a:p>
                  </a:txBody>
                  <a:tcPr/>
                </a:tc>
              </a:tr>
              <a:tr h="7740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err="1" smtClean="0"/>
                        <a:t>загАр</a:t>
                      </a:r>
                      <a:endParaRPr lang="ru-RU" sz="2800" dirty="0" smtClean="0"/>
                    </a:p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гОреть</a:t>
                      </a:r>
                      <a:endParaRPr lang="ru-RU" sz="2800" dirty="0"/>
                    </a:p>
                  </a:txBody>
                  <a:tcPr/>
                </a:tc>
              </a:tr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гАрь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сгОрает</a:t>
                      </a:r>
                      <a:endParaRPr lang="ru-RU" sz="2800" dirty="0"/>
                    </a:p>
                  </a:txBody>
                  <a:tcPr/>
                </a:tc>
              </a:tr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пригАрки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err="1" smtClean="0"/>
                        <a:t>гОрелый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2" y="1700808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Самостоятельно установить закономерность написания букв А или О в чередующихся корнях ГОР-ГАР</a:t>
            </a:r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79512" y="116633"/>
            <a:ext cx="1259878" cy="1942474"/>
            <a:chOff x="179512" y="116633"/>
            <a:chExt cx="1259878" cy="1942474"/>
          </a:xfrm>
        </p:grpSpPr>
        <p:pic>
          <p:nvPicPr>
            <p:cNvPr id="6" name="Объект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16633"/>
              <a:ext cx="1259878" cy="144016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13850" y="1412776"/>
              <a:ext cx="11689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</a:t>
              </a:r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ужна </a:t>
              </a:r>
            </a:p>
            <a:p>
              <a:pPr algn="ctr"/>
              <a:r>
                <a:rPr lang="ru-RU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</a:t>
              </a:r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омощь?</a:t>
              </a:r>
              <a:endPara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051720" y="0"/>
            <a:ext cx="4645529" cy="2971464"/>
            <a:chOff x="2051720" y="0"/>
            <a:chExt cx="4645529" cy="2971464"/>
          </a:xfrm>
        </p:grpSpPr>
        <p:pic>
          <p:nvPicPr>
            <p:cNvPr id="9" name="Picture 2" descr="C:\Users\Admin\AppData\Local\Temp\5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0"/>
              <a:ext cx="4645529" cy="2971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2987824" y="908720"/>
              <a:ext cx="316835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Поставьте</a:t>
              </a:r>
            </a:p>
            <a:p>
              <a:pPr algn="ctr"/>
              <a:r>
                <a:rPr lang="ru-RU" sz="4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ударение!</a:t>
              </a:r>
              <a:endPara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043608" y="4077072"/>
            <a:ext cx="6696744" cy="2484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115616" y="4365104"/>
            <a:ext cx="65527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Определить общее лексическое значение корней.</a:t>
            </a:r>
          </a:p>
          <a:p>
            <a:pPr marL="342900" indent="-342900">
              <a:buAutoNum type="arabicParenR"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 каком условии пишется буква А?</a:t>
            </a:r>
          </a:p>
          <a:p>
            <a:pPr marL="342900" indent="-342900">
              <a:buAutoNum type="arabicParenR"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 каком условии пишется буква О?</a:t>
            </a:r>
          </a:p>
          <a:p>
            <a:pPr marL="342900" indent="-342900">
              <a:buAutoNum type="arabicParenR"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Создать эталон.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10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568952" cy="100811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эталон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11560" y="548680"/>
            <a:ext cx="7488832" cy="4392488"/>
            <a:chOff x="1510647" y="1485732"/>
            <a:chExt cx="4645529" cy="2971464"/>
          </a:xfrm>
        </p:grpSpPr>
        <p:pic>
          <p:nvPicPr>
            <p:cNvPr id="9" name="Picture 2" descr="C:\Users\Admin\AppData\Local\Temp\5-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0647" y="1485732"/>
              <a:ext cx="4645529" cy="2971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2373628" y="2384892"/>
              <a:ext cx="3168352" cy="13416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spc="50" dirty="0" err="1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гАр</a:t>
              </a:r>
              <a:r>
                <a:rPr lang="ru-RU" sz="72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– </a:t>
              </a:r>
              <a:r>
                <a:rPr lang="ru-RU" sz="7200" b="1" spc="50" dirty="0" err="1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гОр</a:t>
              </a:r>
              <a:endPara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algn="ctr"/>
              <a:r>
                <a:rPr lang="ru-RU" sz="72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(           )</a:t>
              </a:r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 flipH="1">
            <a:off x="3275856" y="1772816"/>
            <a:ext cx="144016" cy="29562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17675" y="3068960"/>
            <a:ext cx="2650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«тепло»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277" y="188640"/>
            <a:ext cx="1659807" cy="15807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31" y="3833172"/>
            <a:ext cx="2040191" cy="2332132"/>
          </a:xfrm>
          <a:prstGeom prst="rect">
            <a:avLst/>
          </a:prstGeom>
        </p:spPr>
      </p:pic>
      <p:sp>
        <p:nvSpPr>
          <p:cNvPr id="16" name="Овальная выноска 15"/>
          <p:cNvSpPr/>
          <p:nvPr/>
        </p:nvSpPr>
        <p:spPr>
          <a:xfrm>
            <a:off x="2051720" y="4797152"/>
            <a:ext cx="4896544" cy="2016224"/>
          </a:xfrm>
          <a:prstGeom prst="wedgeEllipseCallout">
            <a:avLst>
              <a:gd name="adj1" fmla="val 58483"/>
              <a:gd name="adj2" fmla="val -47320"/>
            </a:avLst>
          </a:prstGeom>
          <a:solidFill>
            <a:schemeClr val="bg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ЗАГ…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РАть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3928" y="5273332"/>
            <a:ext cx="7633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364088" y="5085184"/>
            <a:ext cx="72008" cy="3600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38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63960" y="1556792"/>
            <a:ext cx="7848872" cy="504056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- Выписать слова с чередующимися корнями, вставить пропущенную букву</a:t>
            </a:r>
            <a:r>
              <a:rPr lang="ru-RU" sz="3600" dirty="0" smtClean="0"/>
              <a:t>.</a:t>
            </a:r>
          </a:p>
          <a:p>
            <a:r>
              <a:rPr lang="ru-RU" sz="3600" dirty="0" err="1" smtClean="0"/>
              <a:t>Раг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рается</a:t>
            </a:r>
            <a:r>
              <a:rPr lang="ru-RU" sz="3600" dirty="0" smtClean="0"/>
              <a:t>, </a:t>
            </a:r>
            <a:r>
              <a:rPr lang="ru-RU" sz="3600" dirty="0" err="1" smtClean="0"/>
              <a:t>возг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рание</a:t>
            </a:r>
            <a:r>
              <a:rPr lang="ru-RU" sz="3600" dirty="0" smtClean="0"/>
              <a:t>, </a:t>
            </a:r>
            <a:r>
              <a:rPr lang="ru-RU" sz="3600" dirty="0" err="1" smtClean="0"/>
              <a:t>выг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реть</a:t>
            </a:r>
            <a:r>
              <a:rPr lang="ru-RU" sz="3600" dirty="0"/>
              <a:t>, </a:t>
            </a:r>
            <a:r>
              <a:rPr lang="ru-RU" sz="3600" dirty="0" smtClean="0"/>
              <a:t>г…</a:t>
            </a:r>
            <a:r>
              <a:rPr lang="ru-RU" sz="3600" dirty="0" err="1" smtClean="0"/>
              <a:t>релка</a:t>
            </a:r>
            <a:r>
              <a:rPr lang="ru-RU" sz="3600" dirty="0"/>
              <a:t>, </a:t>
            </a:r>
            <a:r>
              <a:rPr lang="ru-RU" sz="3600" dirty="0" smtClean="0"/>
              <a:t>гор…</a:t>
            </a:r>
            <a:r>
              <a:rPr lang="ru-RU" sz="3600" dirty="0" err="1" smtClean="0"/>
              <a:t>стый</a:t>
            </a:r>
            <a:r>
              <a:rPr lang="ru-RU" sz="3600" dirty="0" smtClean="0"/>
              <a:t>, дог…рать</a:t>
            </a:r>
            <a:r>
              <a:rPr lang="ru-RU" sz="3600" dirty="0"/>
              <a:t>, </a:t>
            </a:r>
            <a:r>
              <a:rPr lang="ru-RU" sz="3600" dirty="0" err="1" smtClean="0"/>
              <a:t>заг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реть</a:t>
            </a:r>
            <a:r>
              <a:rPr lang="ru-RU" sz="3600" dirty="0"/>
              <a:t>, </a:t>
            </a:r>
            <a:r>
              <a:rPr lang="ru-RU" sz="3600" dirty="0" err="1" smtClean="0"/>
              <a:t>заг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релый</a:t>
            </a:r>
            <a:r>
              <a:rPr lang="ru-RU" sz="3600" dirty="0" smtClean="0"/>
              <a:t>, наг…рать</a:t>
            </a:r>
            <a:r>
              <a:rPr lang="ru-RU" sz="3600" dirty="0"/>
              <a:t>, </a:t>
            </a:r>
            <a:r>
              <a:rPr lang="ru-RU" sz="3600" dirty="0" err="1" smtClean="0"/>
              <a:t>пог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релец</a:t>
            </a:r>
            <a:r>
              <a:rPr lang="ru-RU" sz="3600" dirty="0"/>
              <a:t>, </a:t>
            </a:r>
            <a:r>
              <a:rPr lang="ru-RU" sz="3600" dirty="0" err="1" smtClean="0"/>
              <a:t>приг</a:t>
            </a:r>
            <a:r>
              <a:rPr lang="ru-RU" sz="3600" dirty="0" smtClean="0"/>
              <a:t>…</a:t>
            </a:r>
            <a:r>
              <a:rPr lang="ru-RU" sz="3600" dirty="0" err="1" smtClean="0"/>
              <a:t>реть</a:t>
            </a:r>
            <a:r>
              <a:rPr lang="ru-RU" sz="3600" dirty="0"/>
              <a:t>, </a:t>
            </a:r>
            <a:r>
              <a:rPr lang="ru-RU" sz="3600" dirty="0" err="1" smtClean="0"/>
              <a:t>разг</a:t>
            </a:r>
            <a:r>
              <a:rPr lang="ru-RU" sz="3600" dirty="0" smtClean="0"/>
              <a:t>…р</a:t>
            </a:r>
            <a:r>
              <a:rPr lang="ru-RU" sz="3600" dirty="0"/>
              <a:t>, </a:t>
            </a:r>
            <a:r>
              <a:rPr lang="ru-RU" sz="3600" dirty="0" err="1" smtClean="0"/>
              <a:t>уг</a:t>
            </a:r>
            <a:r>
              <a:rPr lang="ru-RU" sz="3600" dirty="0" smtClean="0"/>
              <a:t>…р</a:t>
            </a:r>
            <a:r>
              <a:rPr lang="ru-RU" sz="3600" dirty="0"/>
              <a:t>, </a:t>
            </a:r>
            <a:r>
              <a:rPr lang="ru-RU" sz="3600" dirty="0" smtClean="0"/>
              <a:t>г…</a:t>
            </a:r>
            <a:r>
              <a:rPr lang="ru-RU" sz="3600" dirty="0" err="1" smtClean="0"/>
              <a:t>рюшко</a:t>
            </a:r>
            <a:r>
              <a:rPr lang="ru-RU" sz="3600" dirty="0" smtClean="0"/>
              <a:t>.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404664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23" y="188640"/>
            <a:ext cx="127506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550421"/>
            <a:ext cx="402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Работаем вместе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43808" y="3789040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5445224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77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63960" y="1556792"/>
            <a:ext cx="7848872" cy="504056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Сг</a:t>
            </a:r>
            <a:r>
              <a:rPr lang="ru-RU" sz="2400" dirty="0" smtClean="0"/>
              <a:t>…</a:t>
            </a:r>
            <a:r>
              <a:rPr lang="ru-RU" sz="2400" dirty="0" err="1" smtClean="0"/>
              <a:t>реть</a:t>
            </a:r>
            <a:r>
              <a:rPr lang="ru-RU" sz="2400" dirty="0" smtClean="0"/>
              <a:t> дотла, </a:t>
            </a:r>
            <a:br>
              <a:rPr lang="ru-RU" sz="2400" dirty="0" smtClean="0"/>
            </a:br>
            <a:r>
              <a:rPr lang="ru-RU" sz="2400" dirty="0" err="1" smtClean="0"/>
              <a:t>выр</a:t>
            </a:r>
            <a:r>
              <a:rPr lang="ru-RU" sz="2400" dirty="0" smtClean="0"/>
              <a:t>…</a:t>
            </a:r>
            <a:r>
              <a:rPr lang="ru-RU" sz="2400" dirty="0" err="1" smtClean="0"/>
              <a:t>сли</a:t>
            </a:r>
            <a:r>
              <a:rPr lang="ru-RU" sz="2400" dirty="0" smtClean="0"/>
              <a:t> на дне, </a:t>
            </a:r>
            <a:br>
              <a:rPr lang="ru-RU" sz="2400" dirty="0" smtClean="0"/>
            </a:br>
            <a:r>
              <a:rPr lang="ru-RU" sz="2400" dirty="0" err="1" smtClean="0"/>
              <a:t>распол</a:t>
            </a:r>
            <a:r>
              <a:rPr lang="ru-RU" sz="2400" dirty="0" smtClean="0"/>
              <a:t>…житься на камнях, </a:t>
            </a:r>
            <a:br>
              <a:rPr lang="ru-RU" sz="2400" dirty="0" smtClean="0"/>
            </a:br>
            <a:r>
              <a:rPr lang="ru-RU" sz="2400" dirty="0" smtClean="0"/>
              <a:t>зеленые </a:t>
            </a:r>
            <a:r>
              <a:rPr lang="ru-RU" sz="2400" dirty="0" err="1" smtClean="0"/>
              <a:t>водор</a:t>
            </a:r>
            <a:r>
              <a:rPr lang="ru-RU" sz="2400" dirty="0" smtClean="0"/>
              <a:t>…</a:t>
            </a:r>
            <a:r>
              <a:rPr lang="ru-RU" sz="2400" dirty="0" err="1" smtClean="0"/>
              <a:t>сли</a:t>
            </a:r>
            <a:r>
              <a:rPr lang="ru-RU" sz="2400" dirty="0" smtClean="0"/>
              <a:t>, </a:t>
            </a:r>
            <a:br>
              <a:rPr lang="ru-RU" sz="2400" dirty="0" smtClean="0"/>
            </a:br>
            <a:r>
              <a:rPr lang="ru-RU" sz="2400" dirty="0" smtClean="0"/>
              <a:t>ср…</a:t>
            </a:r>
            <a:r>
              <a:rPr lang="ru-RU" sz="2400" dirty="0" err="1" smtClean="0"/>
              <a:t>слись</a:t>
            </a:r>
            <a:r>
              <a:rPr lang="ru-RU" sz="2400" dirty="0" smtClean="0"/>
              <a:t> накрепко, </a:t>
            </a:r>
            <a:br>
              <a:rPr lang="ru-RU" sz="2400" dirty="0" smtClean="0"/>
            </a:br>
            <a:r>
              <a:rPr lang="ru-RU" sz="2400" dirty="0" smtClean="0"/>
              <a:t>к…</a:t>
            </a:r>
            <a:r>
              <a:rPr lang="ru-RU" sz="2400" dirty="0" err="1" smtClean="0"/>
              <a:t>сается</a:t>
            </a:r>
            <a:r>
              <a:rPr lang="ru-RU" sz="2400" dirty="0" smtClean="0"/>
              <a:t> воды, </a:t>
            </a:r>
            <a:br>
              <a:rPr lang="ru-RU" sz="2400" dirty="0" smtClean="0"/>
            </a:br>
            <a:r>
              <a:rPr lang="ru-RU" sz="2400" dirty="0" smtClean="0"/>
              <a:t>пышно </a:t>
            </a:r>
            <a:r>
              <a:rPr lang="ru-RU" sz="2400" dirty="0" err="1" smtClean="0"/>
              <a:t>разр</a:t>
            </a:r>
            <a:r>
              <a:rPr lang="ru-RU" sz="2400" dirty="0" smtClean="0"/>
              <a:t>…</a:t>
            </a:r>
            <a:r>
              <a:rPr lang="ru-RU" sz="2400" dirty="0" err="1" smtClean="0"/>
              <a:t>слись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великолепный </a:t>
            </a:r>
            <a:r>
              <a:rPr lang="ru-RU" sz="2400" dirty="0" err="1" smtClean="0"/>
              <a:t>заг</a:t>
            </a:r>
            <a:r>
              <a:rPr lang="ru-RU" sz="2400" dirty="0" smtClean="0"/>
              <a:t>…р, </a:t>
            </a:r>
            <a:br>
              <a:rPr lang="ru-RU" sz="2400" dirty="0" smtClean="0"/>
            </a:br>
            <a:r>
              <a:rPr lang="ru-RU" sz="2400" dirty="0" err="1"/>
              <a:t>распол</a:t>
            </a:r>
            <a:r>
              <a:rPr lang="ru-RU" sz="2400" dirty="0"/>
              <a:t>…</a:t>
            </a:r>
            <a:r>
              <a:rPr lang="ru-RU" sz="2400" dirty="0" err="1"/>
              <a:t>гается</a:t>
            </a:r>
            <a:r>
              <a:rPr lang="ru-RU" sz="2400" dirty="0"/>
              <a:t> под водой,</a:t>
            </a:r>
          </a:p>
          <a:p>
            <a:pPr algn="ctr"/>
            <a:r>
              <a:rPr lang="ru-RU" sz="2400" dirty="0" err="1" smtClean="0"/>
              <a:t>сг</a:t>
            </a:r>
            <a:r>
              <a:rPr lang="ru-RU" sz="2400" dirty="0" smtClean="0"/>
              <a:t>…</a:t>
            </a:r>
            <a:r>
              <a:rPr lang="ru-RU" sz="2400" dirty="0" err="1" smtClean="0"/>
              <a:t>рел</a:t>
            </a:r>
            <a:r>
              <a:rPr lang="ru-RU" sz="2400" dirty="0" smtClean="0"/>
              <a:t> на солнце, </a:t>
            </a:r>
            <a:br>
              <a:rPr lang="ru-RU" sz="2400" dirty="0" smtClean="0"/>
            </a:br>
            <a:r>
              <a:rPr lang="ru-RU" sz="2400" dirty="0" err="1" smtClean="0"/>
              <a:t>прил</a:t>
            </a:r>
            <a:r>
              <a:rPr lang="ru-RU" sz="2400" dirty="0" smtClean="0"/>
              <a:t>…жить усилия, </a:t>
            </a:r>
            <a:br>
              <a:rPr lang="ru-RU" sz="2400" dirty="0" smtClean="0"/>
            </a:br>
            <a:r>
              <a:rPr lang="ru-RU" sz="2400" dirty="0" err="1" smtClean="0"/>
              <a:t>прик</a:t>
            </a:r>
            <a:r>
              <a:rPr lang="ru-RU" sz="2400" dirty="0" smtClean="0"/>
              <a:t>…</a:t>
            </a:r>
            <a:r>
              <a:rPr lang="ru-RU" sz="2400" dirty="0" err="1" smtClean="0"/>
              <a:t>снулся</a:t>
            </a:r>
            <a:r>
              <a:rPr lang="ru-RU" sz="2400" dirty="0" smtClean="0"/>
              <a:t> слегка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404664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23" y="188640"/>
            <a:ext cx="127506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548680"/>
            <a:ext cx="5395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Включение в систему знаний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6163" y="116633"/>
            <a:ext cx="1881541" cy="2016223"/>
            <a:chOff x="26163" y="116633"/>
            <a:chExt cx="1881541" cy="2016223"/>
          </a:xfrm>
        </p:grpSpPr>
        <p:pic>
          <p:nvPicPr>
            <p:cNvPr id="8" name="Объект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794" y="116633"/>
              <a:ext cx="1259878" cy="1440160"/>
            </a:xfrm>
            <a:prstGeom prst="rect">
              <a:avLst/>
            </a:prstGeom>
          </p:spPr>
        </p:pic>
        <p:sp>
          <p:nvSpPr>
            <p:cNvPr id="9" name="TextBox 8">
              <a:hlinkClick r:id="rId5" action="ppaction://hlinkfile"/>
            </p:cNvPr>
            <p:cNvSpPr txBox="1"/>
            <p:nvPr/>
          </p:nvSpPr>
          <p:spPr>
            <a:xfrm>
              <a:off x="26163" y="1486525"/>
              <a:ext cx="18815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Работать </a:t>
              </a:r>
            </a:p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самостоятельно</a:t>
              </a:r>
              <a:endPara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34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89286"/>
            <a:ext cx="4248472" cy="254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50793" y="352244"/>
            <a:ext cx="6518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Дорогой друг! 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Мы возвращаемся на сушу. Кто быстрее?</a:t>
            </a:r>
            <a:r>
              <a:rPr lang="ru-RU" sz="2400" dirty="0" smtClean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sz="2400" dirty="0"/>
          </a:p>
        </p:txBody>
      </p:sp>
      <p:sp>
        <p:nvSpPr>
          <p:cNvPr id="64" name="Двенадцатиугольник 63"/>
          <p:cNvSpPr/>
          <p:nvPr/>
        </p:nvSpPr>
        <p:spPr>
          <a:xfrm>
            <a:off x="1365449" y="5589240"/>
            <a:ext cx="1800225" cy="914400"/>
          </a:xfrm>
          <a:prstGeom prst="dodecagon">
            <a:avLst/>
          </a:prstGeom>
          <a:solidFill>
            <a:srgbClr val="99CC00">
              <a:alpha val="0"/>
            </a:srgb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8" name="Picture 4" descr="http://foto-ramki.com/predmet/detskiy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2" y="5365576"/>
            <a:ext cx="1289095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645" y="4167518"/>
            <a:ext cx="2743865" cy="204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4" descr="http://questgarden.com/118/78/9/110216060027/images/flounder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44" y="1071663"/>
            <a:ext cx="1097805" cy="85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Группа 80"/>
          <p:cNvGrpSpPr/>
          <p:nvPr/>
        </p:nvGrpSpPr>
        <p:grpSpPr>
          <a:xfrm>
            <a:off x="124796" y="2000016"/>
            <a:ext cx="2592288" cy="2160240"/>
            <a:chOff x="2339752" y="2996952"/>
            <a:chExt cx="4464497" cy="3364398"/>
          </a:xfrm>
        </p:grpSpPr>
        <p:pic>
          <p:nvPicPr>
            <p:cNvPr id="82" name="Picture 2" descr="C:\Users\Admin\AppData\Local\Temp\5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2996952"/>
              <a:ext cx="4464497" cy="3364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4" descr="http://yagramotey.ru/wp-content/uploads/2015/04/%D1%80%D0%B0%D1%81%D1%82-%D1%80%D0%B0%D1%89-%D1%80%D0%BE%D1%81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74"/>
            <a:stretch/>
          </p:blipFill>
          <p:spPr bwMode="auto">
            <a:xfrm>
              <a:off x="3275856" y="3894388"/>
              <a:ext cx="2896344" cy="2126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4" name="Группа 83"/>
          <p:cNvGrpSpPr/>
          <p:nvPr/>
        </p:nvGrpSpPr>
        <p:grpSpPr>
          <a:xfrm>
            <a:off x="4667667" y="4119500"/>
            <a:ext cx="3133298" cy="2066528"/>
            <a:chOff x="2339752" y="2996952"/>
            <a:chExt cx="4464497" cy="3364398"/>
          </a:xfrm>
        </p:grpSpPr>
        <p:pic>
          <p:nvPicPr>
            <p:cNvPr id="85" name="Picture 2" descr="C:\Users\Admin\AppData\Local\Temp\5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2996952"/>
              <a:ext cx="4464497" cy="3364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6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543" y="3904743"/>
              <a:ext cx="2710872" cy="1909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7" name="Рисунок 8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324" y="4865773"/>
            <a:ext cx="1321545" cy="1651932"/>
          </a:xfrm>
          <a:prstGeom prst="rect">
            <a:avLst/>
          </a:prstGeom>
        </p:spPr>
      </p:pic>
      <p:sp>
        <p:nvSpPr>
          <p:cNvPr id="88" name="Управляющая кнопка: далее 87">
            <a:hlinkClick r:id="" action="ppaction://hlinkshowjump?jump=nextslide" highlightClick="1"/>
          </p:cNvPr>
          <p:cNvSpPr/>
          <p:nvPr/>
        </p:nvSpPr>
        <p:spPr>
          <a:xfrm>
            <a:off x="8085162" y="6265676"/>
            <a:ext cx="835707" cy="4036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6165304"/>
            <a:ext cx="872799" cy="237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правило</a:t>
            </a:r>
            <a:endParaRPr lang="ru-RU" sz="1200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162924" y="6215372"/>
            <a:ext cx="872799" cy="237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правило</a:t>
            </a:r>
            <a:endParaRPr lang="ru-RU" sz="1200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1157968" y="1776447"/>
            <a:ext cx="872799" cy="237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правило</a:t>
            </a:r>
            <a:endParaRPr lang="ru-RU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316" y="1978560"/>
            <a:ext cx="2660407" cy="2215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627" y="1021316"/>
            <a:ext cx="8969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Скругленный прямоугольник 88"/>
          <p:cNvSpPr/>
          <p:nvPr/>
        </p:nvSpPr>
        <p:spPr>
          <a:xfrm>
            <a:off x="3779912" y="3822924"/>
            <a:ext cx="1440160" cy="237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жми на картинку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92432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835696" y="404664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23" y="188640"/>
            <a:ext cx="127506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1405" y="550421"/>
            <a:ext cx="2525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рефлексия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79211"/>
              </p:ext>
            </p:extLst>
          </p:nvPr>
        </p:nvGraphicFramePr>
        <p:xfrm>
          <a:off x="683568" y="1793598"/>
          <a:ext cx="8021524" cy="3507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9187"/>
                <a:gridCol w="3121551"/>
                <a:gridCol w="2760786"/>
              </a:tblGrid>
              <a:tr h="701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+ </a:t>
                      </a:r>
                      <a:r>
                        <a:rPr lang="ru-RU" sz="2800" dirty="0">
                          <a:effectLst/>
                        </a:rPr>
                        <a:t>(плюс)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- </a:t>
                      </a:r>
                      <a:r>
                        <a:rPr lang="ru-RU" sz="2800" dirty="0">
                          <a:effectLst/>
                        </a:rPr>
                        <a:t>(минус)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marR="466725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И (интересно)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</a:tr>
              <a:tr h="7015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marR="46672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</a:tr>
              <a:tr h="7015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marR="46672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</a:tr>
              <a:tr h="7015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marR="46672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3660" marR="73660" marT="0" marB="0"/>
                </a:tc>
              </a:tr>
              <a:tr h="701522"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sz="2800" dirty="0">
                        <a:effectLst/>
                        <a:latin typeface="Times New Roman"/>
                      </a:endParaRPr>
                    </a:p>
                  </a:txBody>
                  <a:tcPr marL="73660" marR="7366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92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63960" y="1556792"/>
            <a:ext cx="7848872" cy="504056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404664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1988840"/>
            <a:ext cx="698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Просмотреть </a:t>
            </a:r>
            <a:r>
              <a:rPr lang="ru-RU" dirty="0" err="1"/>
              <a:t>видеоурок</a:t>
            </a:r>
            <a:r>
              <a:rPr lang="ru-RU" dirty="0"/>
              <a:t> (ссылка на блоге класса) и выполнить тестовые задания</a:t>
            </a:r>
          </a:p>
          <a:p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edpuzzle.com/assignments/566daa814cbbf74d41cc95ea/watch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5-bzl.blogspot.ru/2015/11/blog-post_25.html</a:t>
            </a:r>
            <a:r>
              <a:rPr lang="ru-RU" dirty="0" smtClean="0"/>
              <a:t>  </a:t>
            </a:r>
            <a:endParaRPr lang="ru-RU" dirty="0"/>
          </a:p>
          <a:p>
            <a:r>
              <a:rPr lang="ru-RU" dirty="0"/>
              <a:t>2)  Упражнение на выбор</a:t>
            </a:r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276" y="3456645"/>
            <a:ext cx="3387440" cy="289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99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63960" y="1844824"/>
            <a:ext cx="7848872" cy="475252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404664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Интернет-источники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2194986"/>
            <a:ext cx="7056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http://images2.wikia.nocookie.net/__cb20101207030332/disney/images/c/cb/Triton_KH.png</a:t>
            </a:r>
            <a:r>
              <a:rPr lang="ru-RU" sz="1200" dirty="0">
                <a:latin typeface="Times New Roman"/>
                <a:ea typeface="Times New Roman"/>
              </a:rPr>
              <a:t> - Тритон</a:t>
            </a: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http://img1.liveinternet.ru/images/attach/c/4/79/129/79129057_large_Princesas__7_.png</a:t>
            </a:r>
            <a:r>
              <a:rPr lang="ru-RU" sz="1200" dirty="0">
                <a:latin typeface="Times New Roman"/>
                <a:ea typeface="Times New Roman"/>
              </a:rPr>
              <a:t> - русалочка</a:t>
            </a: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http://img-fotki.yandex.ru/get/4127/16969765.11e/0_71aa1_b6a1fbdd_L.png - русалочка-2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http://www.game-game.com.ua/images/mults/f9139b50a7c73dc109505e53f6934347.jpeg</a:t>
            </a:r>
            <a:r>
              <a:rPr lang="ru-RU" sz="1200" dirty="0">
                <a:latin typeface="Times New Roman"/>
                <a:ea typeface="Times New Roman"/>
              </a:rPr>
              <a:t> - </a:t>
            </a:r>
            <a:r>
              <a:rPr lang="ru-RU" sz="1200" dirty="0" err="1">
                <a:latin typeface="Times New Roman"/>
                <a:ea typeface="Times New Roman"/>
              </a:rPr>
              <a:t>флаундер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http://animalphotos.ru/photo/87/879de4c8905f1cddc4be09baa0bce9f4.jpg</a:t>
            </a:r>
            <a:r>
              <a:rPr lang="ru-RU" sz="1200" dirty="0">
                <a:latin typeface="Times New Roman"/>
                <a:ea typeface="Times New Roman"/>
              </a:rPr>
              <a:t> - краб Себастьян</a:t>
            </a: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http://mdou117kemerovo.ucoz.ru/publ/psikholog/kategori2/fiz_minutka/4-1-0-9</a:t>
            </a:r>
            <a:r>
              <a:rPr lang="ru-RU" sz="1200" dirty="0">
                <a:latin typeface="Times New Roman"/>
                <a:ea typeface="Times New Roman"/>
              </a:rPr>
              <a:t> - </a:t>
            </a:r>
            <a:r>
              <a:rPr lang="ru-RU" sz="1200" dirty="0" err="1">
                <a:latin typeface="Times New Roman"/>
                <a:ea typeface="Times New Roman"/>
              </a:rPr>
              <a:t>физминутка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8"/>
              </a:rPr>
              <a:t>http://s44.radikal.ru/i105/0811/a3/f1dd04ecddbc.png</a:t>
            </a:r>
            <a:r>
              <a:rPr lang="ru-RU" sz="1200" dirty="0">
                <a:latin typeface="Times New Roman"/>
                <a:ea typeface="Times New Roman"/>
              </a:rPr>
              <a:t> - корабль</a:t>
            </a: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9"/>
              </a:rPr>
              <a:t>https://edpuzzle.com/assignments/566daa814cbbf74d41cc95ea/watch</a:t>
            </a:r>
            <a:r>
              <a:rPr lang="ru-RU" sz="1200" dirty="0">
                <a:latin typeface="Times New Roman"/>
                <a:ea typeface="Times New Roman"/>
              </a:rPr>
              <a:t>  - </a:t>
            </a:r>
            <a:r>
              <a:rPr lang="ru-RU" sz="1200" dirty="0" err="1">
                <a:latin typeface="Times New Roman"/>
                <a:ea typeface="Times New Roman"/>
              </a:rPr>
              <a:t>видеурок</a:t>
            </a:r>
            <a:r>
              <a:rPr lang="ru-RU" sz="1200" dirty="0">
                <a:latin typeface="Times New Roman"/>
                <a:ea typeface="Times New Roman"/>
              </a:rPr>
              <a:t> с тестовыми заданиями </a:t>
            </a: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0"/>
              </a:rPr>
              <a:t>https://edpuzzle.com/classes/564a0b3a529875e96b88721c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1"/>
              </a:rPr>
              <a:t>http://easyen.ru/load/russkij_jazyk/4_klass/interaktivnaja_igra_ostrov_sokrovishh/383-1-0-32451</a:t>
            </a:r>
            <a:r>
              <a:rPr lang="ru-RU" sz="1200" dirty="0">
                <a:latin typeface="Times New Roman"/>
                <a:ea typeface="Times New Roman"/>
              </a:rPr>
              <a:t> - переработанный слайд №</a:t>
            </a:r>
            <a:r>
              <a:rPr lang="ru-RU" sz="1200" dirty="0" smtClean="0">
                <a:latin typeface="Times New Roman"/>
                <a:ea typeface="Times New Roman"/>
              </a:rPr>
              <a:t>7 (из презентации Остров сокровищ Петровой Е.А.)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2"/>
              </a:rPr>
              <a:t>http://img3.proshkolu.ru/content/media/pic/std/2000000/1511000/1510216-8e6b8e0287de4199.jpg</a:t>
            </a:r>
            <a:r>
              <a:rPr lang="ru-RU" sz="1200" dirty="0">
                <a:latin typeface="Times New Roman"/>
                <a:ea typeface="Times New Roman"/>
              </a:rPr>
              <a:t> - таблица (гор-</a:t>
            </a:r>
            <a:r>
              <a:rPr lang="ru-RU" sz="1200" dirty="0" err="1">
                <a:latin typeface="Times New Roman"/>
                <a:ea typeface="Times New Roman"/>
              </a:rPr>
              <a:t>гар</a:t>
            </a:r>
            <a:r>
              <a:rPr lang="ru-RU" sz="1200" dirty="0">
                <a:latin typeface="Times New Roman"/>
                <a:ea typeface="Times New Roman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 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://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fotki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yandex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users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elena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soloveika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album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/284305/? – фон 1 слайда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://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fotki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yandex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next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users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elena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soloveika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album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/284305/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view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/722971?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page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=1 – фон 2 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слайда</a:t>
            </a:r>
            <a:endParaRPr lang="ru-RU" sz="1200" u="sng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://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www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naglyadnye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posobiya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images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.1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c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bitrix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cdn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upload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medialibrary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24/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bukvy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o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-_-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a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v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kornyakh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-_-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kos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-_-_-_-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kas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.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jpg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4"/>
              </a:rPr>
              <a:t>?139411729377878</a:t>
            </a:r>
            <a:r>
              <a:rPr lang="ru-RU" sz="1200" dirty="0">
                <a:latin typeface="Times New Roman"/>
                <a:ea typeface="Times New Roman"/>
              </a:rPr>
              <a:t> – таблица (кос-</a:t>
            </a:r>
            <a:r>
              <a:rPr lang="ru-RU" sz="1200" dirty="0" err="1">
                <a:latin typeface="Times New Roman"/>
                <a:ea typeface="Times New Roman"/>
              </a:rPr>
              <a:t>кас</a:t>
            </a:r>
            <a:r>
              <a:rPr lang="ru-RU" sz="1200" dirty="0">
                <a:latin typeface="Times New Roman"/>
                <a:ea typeface="Times New Roman"/>
              </a:rPr>
              <a:t>)</a:t>
            </a:r>
          </a:p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://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juliashapovalenko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wp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-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content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uploads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/2014/02/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image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138.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5"/>
              </a:rPr>
              <a:t>jpg</a:t>
            </a:r>
            <a:r>
              <a:rPr lang="ru-RU" sz="1200" dirty="0">
                <a:latin typeface="Times New Roman"/>
                <a:ea typeface="Times New Roman"/>
              </a:rPr>
              <a:t> - таблица (лаг-лож)</a:t>
            </a:r>
          </a:p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://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yagramotey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ru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wp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-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content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/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uploads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/2015/04/%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B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1%81%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1%82-%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B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1%89-%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0%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BE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%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D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1%81.</a:t>
            </a: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6"/>
              </a:rPr>
              <a:t>jpg</a:t>
            </a:r>
            <a:r>
              <a:rPr lang="ru-RU" sz="1200" dirty="0">
                <a:latin typeface="Times New Roman"/>
                <a:ea typeface="Times New Roman"/>
              </a:rPr>
              <a:t> – таблица (рос-</a:t>
            </a:r>
            <a:r>
              <a:rPr lang="ru-RU" sz="1200" dirty="0" err="1">
                <a:latin typeface="Times New Roman"/>
                <a:ea typeface="Times New Roman"/>
              </a:rPr>
              <a:t>раст</a:t>
            </a:r>
            <a:r>
              <a:rPr lang="ru-RU" sz="1200" dirty="0" smtClean="0">
                <a:latin typeface="Times New Roman"/>
                <a:ea typeface="Times New Roman"/>
              </a:rPr>
              <a:t>)</a:t>
            </a:r>
          </a:p>
          <a:p>
            <a:pPr>
              <a:spcAft>
                <a:spcPts val="0"/>
              </a:spcAft>
            </a:pPr>
            <a:r>
              <a:rPr lang="en-US" sz="1200" dirty="0">
                <a:latin typeface="Times New Roman"/>
                <a:ea typeface="Times New Roman"/>
                <a:hlinkClick r:id="rId17"/>
              </a:rPr>
              <a:t>https://</a:t>
            </a:r>
            <a:r>
              <a:rPr lang="en-US" sz="1200" dirty="0" smtClean="0">
                <a:latin typeface="Times New Roman"/>
                <a:ea typeface="Times New Roman"/>
                <a:hlinkClick r:id="rId17"/>
              </a:rPr>
              <a:t>www.youtube.com/watch?v=bTSSQhtdx90&amp;feature=youtu.be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18"/>
              </a:rPr>
              <a:t>http://learningapps.org/display?v=p75ut0asj</a:t>
            </a:r>
            <a:r>
              <a:rPr lang="ru-RU" sz="1200" dirty="0">
                <a:latin typeface="Times New Roman"/>
                <a:ea typeface="Times New Roman"/>
              </a:rPr>
              <a:t> </a:t>
            </a:r>
            <a:r>
              <a:rPr lang="en-US" sz="1200" dirty="0">
                <a:latin typeface="Times New Roman"/>
                <a:ea typeface="Times New Roman"/>
              </a:rPr>
              <a:t>– </a:t>
            </a:r>
            <a:r>
              <a:rPr lang="ru-RU" sz="1200" dirty="0" smtClean="0">
                <a:latin typeface="Times New Roman"/>
                <a:ea typeface="Times New Roman"/>
              </a:rPr>
              <a:t>интерактивное задание на сервисе </a:t>
            </a:r>
            <a:r>
              <a:rPr lang="en-US" sz="1200" dirty="0" err="1">
                <a:latin typeface="Times New Roman"/>
                <a:ea typeface="Times New Roman"/>
              </a:rPr>
              <a:t>LearningApps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64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28333" y="2147372"/>
            <a:ext cx="50465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en-US" sz="96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96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100  </a:t>
            </a:r>
            <a:r>
              <a:rPr lang="ru-RU" sz="96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96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9600" b="1" cap="none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28384" y="5877272"/>
            <a:ext cx="93610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77072"/>
            <a:ext cx="2088231" cy="19887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76056" y="1499300"/>
            <a:ext cx="5405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1484784"/>
            <a:ext cx="5405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1484784"/>
            <a:ext cx="5405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1499300"/>
            <a:ext cx="5405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402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1560" y="404664"/>
            <a:ext cx="7848872" cy="590465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Правописание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Чередующихся гласных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корне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838" y="3212976"/>
            <a:ext cx="271645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619"/>
            <a:ext cx="2212170" cy="2528719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3995936" y="6093296"/>
            <a:ext cx="93610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89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9305925" cy="6858000"/>
            <a:chOff x="0" y="0"/>
            <a:chExt cx="9305925" cy="6858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305925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411760" y="6021288"/>
              <a:ext cx="4617466" cy="504056"/>
            </a:xfrm>
            <a:prstGeom prst="roundRect">
              <a:avLst/>
            </a:prstGeom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4" action="ppaction://hlinkpres?slideindex=1&amp;slidetitle="/>
            </p:cNvPr>
            <p:cNvSpPr txBox="1"/>
            <p:nvPr/>
          </p:nvSpPr>
          <p:spPr>
            <a:xfrm>
              <a:off x="1979712" y="6021288"/>
              <a:ext cx="504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</a:rPr>
                <a:t>Интерактивный тренажер</a:t>
              </a:r>
              <a:endPara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138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835696" y="260648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23" y="188640"/>
            <a:ext cx="127506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62722" y="332656"/>
            <a:ext cx="4713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Вспомним правила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4788024" y="1196752"/>
            <a:ext cx="3917068" cy="2865009"/>
          </a:xfrm>
          <a:prstGeom prst="wedgeEllipseCallout">
            <a:avLst>
              <a:gd name="adj1" fmla="val 45867"/>
              <a:gd name="adj2" fmla="val 61533"/>
            </a:avLst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распол</a:t>
            </a:r>
            <a:r>
              <a:rPr lang="ru-RU" sz="3200" b="1" dirty="0" err="1" smtClean="0">
                <a:solidFill>
                  <a:srgbClr val="FF0000"/>
                </a:solidFill>
              </a:rPr>
              <a:t>А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гается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пол</a:t>
            </a:r>
            <a:r>
              <a:rPr lang="ru-RU" sz="3200" b="1" dirty="0" err="1" smtClean="0">
                <a:solidFill>
                  <a:srgbClr val="FF0000"/>
                </a:solidFill>
              </a:rPr>
              <a:t>О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жение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прил</a:t>
            </a:r>
            <a:r>
              <a:rPr lang="ru-RU" sz="3200" b="1" dirty="0" err="1" smtClean="0">
                <a:solidFill>
                  <a:srgbClr val="FF0000"/>
                </a:solidFill>
              </a:rPr>
              <a:t>О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жить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Овальная выноска 23"/>
          <p:cNvSpPr/>
          <p:nvPr/>
        </p:nvSpPr>
        <p:spPr>
          <a:xfrm>
            <a:off x="251520" y="1196752"/>
            <a:ext cx="3672408" cy="2736304"/>
          </a:xfrm>
          <a:prstGeom prst="wedgeEllipseCallout">
            <a:avLst>
              <a:gd name="adj1" fmla="val -41677"/>
              <a:gd name="adj2" fmla="val 68364"/>
            </a:avLst>
          </a:prstGeom>
          <a:solidFill>
            <a:schemeClr val="bg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зар</a:t>
            </a:r>
            <a:r>
              <a:rPr lang="ru-RU" sz="3200" b="1" dirty="0" err="1" smtClean="0">
                <a:solidFill>
                  <a:srgbClr val="FF0000"/>
                </a:solidFill>
              </a:rPr>
              <a:t>О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сли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выр</a:t>
            </a:r>
            <a:r>
              <a:rPr lang="ru-RU" sz="3200" b="1" dirty="0" err="1" smtClean="0">
                <a:solidFill>
                  <a:srgbClr val="FF0000"/>
                </a:solidFill>
              </a:rPr>
              <a:t>О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сли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разр</a:t>
            </a:r>
            <a:r>
              <a:rPr lang="ru-RU" sz="3200" b="1" dirty="0" err="1" smtClean="0">
                <a:solidFill>
                  <a:srgbClr val="FF0000"/>
                </a:solidFill>
              </a:rPr>
              <a:t>О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слись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5" name="Picture 4" descr="http://foto-ramki.com/predmet/detskiy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41" y="4329100"/>
            <a:ext cx="145023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questgarden.com/118/78/9/110216060027/images/flounder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5172"/>
            <a:ext cx="1782999" cy="139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ьная выноска 18"/>
          <p:cNvSpPr/>
          <p:nvPr/>
        </p:nvSpPr>
        <p:spPr>
          <a:xfrm>
            <a:off x="2899309" y="3501008"/>
            <a:ext cx="3240360" cy="2424301"/>
          </a:xfrm>
          <a:prstGeom prst="wedgeEllipseCallout">
            <a:avLst>
              <a:gd name="adj1" fmla="val -1123"/>
              <a:gd name="adj2" fmla="val 65364"/>
            </a:avLst>
          </a:prstGeom>
          <a:solidFill>
            <a:schemeClr val="bg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sz="2800" b="1" dirty="0" err="1" smtClean="0">
                <a:solidFill>
                  <a:srgbClr val="FF0000"/>
                </a:solidFill>
              </a:rPr>
              <a:t>А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сается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прик</a:t>
            </a:r>
            <a:r>
              <a:rPr lang="ru-RU" sz="2800" b="1" dirty="0" err="1" smtClean="0">
                <a:solidFill>
                  <a:srgbClr val="FF0000"/>
                </a:solidFill>
              </a:rPr>
              <a:t>О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снулся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8" name="Picture 4" descr="http://yagramotey.ru/wp-content/uploads/2015/04/%D1%80%D0%B0%D1%81%D1%82-%D1%80%D0%B0%D1%89-%D1%80%D0%BE%D1%8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4"/>
          <a:stretch/>
        </p:blipFill>
        <p:spPr bwMode="auto">
          <a:xfrm>
            <a:off x="153462" y="1196752"/>
            <a:ext cx="3797368" cy="27885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29000"/>
            <a:ext cx="3600400" cy="25362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juliashapovalenko.ru/wp-content/uploads/2014/02/image13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60" y="1176373"/>
            <a:ext cx="4167619" cy="29727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Объект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489" y="5357544"/>
            <a:ext cx="1156739" cy="150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Рисунок 6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326" y="4561609"/>
            <a:ext cx="2307928" cy="2057400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12" y="1025172"/>
            <a:ext cx="3097973" cy="3809690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346" y="2492728"/>
            <a:ext cx="3097973" cy="38096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6" y="2673350"/>
            <a:ext cx="3097973" cy="380969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69620" y="289898"/>
            <a:ext cx="7956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Осталось время? Поиграй с рыбками и определи лишние слова. Оставшиеся слова запиши и вставь букву О или А</a:t>
            </a:r>
            <a:endParaRPr lang="ru-RU" sz="2400" dirty="0"/>
          </a:p>
        </p:txBody>
      </p:sp>
      <p:grpSp>
        <p:nvGrpSpPr>
          <p:cNvPr id="105" name="Группа 104"/>
          <p:cNvGrpSpPr/>
          <p:nvPr/>
        </p:nvGrpSpPr>
        <p:grpSpPr>
          <a:xfrm>
            <a:off x="536153" y="5203692"/>
            <a:ext cx="1731591" cy="1177636"/>
            <a:chOff x="1339932" y="1662384"/>
            <a:chExt cx="2308788" cy="1177636"/>
          </a:xfrm>
        </p:grpSpPr>
        <p:pic>
          <p:nvPicPr>
            <p:cNvPr id="106" name="Рисунок 10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662384"/>
              <a:ext cx="2102921" cy="1177636"/>
            </a:xfrm>
            <a:prstGeom prst="rect">
              <a:avLst/>
            </a:prstGeom>
          </p:spPr>
        </p:pic>
        <p:sp>
          <p:nvSpPr>
            <p:cNvPr id="107" name="Прямоугольник 106"/>
            <p:cNvSpPr/>
            <p:nvPr/>
          </p:nvSpPr>
          <p:spPr>
            <a:xfrm>
              <a:off x="1619959" y="1812744"/>
              <a:ext cx="202876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порОсль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469620" y="5203692"/>
            <a:ext cx="1786076" cy="1177636"/>
            <a:chOff x="1381495" y="1174174"/>
            <a:chExt cx="2381434" cy="1177636"/>
          </a:xfrm>
        </p:grpSpPr>
        <p:pic>
          <p:nvPicPr>
            <p:cNvPr id="109" name="Рисунок 10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495" y="1174174"/>
              <a:ext cx="2102921" cy="1177636"/>
            </a:xfrm>
            <a:prstGeom prst="rect">
              <a:avLst/>
            </a:prstGeom>
          </p:spPr>
        </p:pic>
        <p:sp>
          <p:nvSpPr>
            <p:cNvPr id="110" name="Прямоугольник 109"/>
            <p:cNvSpPr/>
            <p:nvPr/>
          </p:nvSpPr>
          <p:spPr>
            <a:xfrm rot="21175215">
              <a:off x="1430667" y="1390705"/>
              <a:ext cx="233226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Пор…</a:t>
              </a:r>
              <a:r>
                <a:rPr lang="ru-RU" sz="2800" b="1" cap="none" spc="0" dirty="0" err="1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сль</a:t>
              </a:r>
              <a:endParaRPr lang="ru-RU" sz="2800" b="1" cap="none" spc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111" name="Овал 110"/>
          <p:cNvSpPr/>
          <p:nvPr/>
        </p:nvSpPr>
        <p:spPr>
          <a:xfrm>
            <a:off x="513460" y="5013176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4688169" y="3547981"/>
            <a:ext cx="1577191" cy="1177636"/>
            <a:chOff x="1339932" y="1111828"/>
            <a:chExt cx="2102921" cy="1177636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111828"/>
              <a:ext cx="2102921" cy="1177636"/>
            </a:xfrm>
            <a:prstGeom prst="rect">
              <a:avLst/>
            </a:prstGeom>
          </p:spPr>
        </p:pic>
        <p:sp>
          <p:nvSpPr>
            <p:cNvPr id="28" name="Прямоугольник 27"/>
            <p:cNvSpPr/>
            <p:nvPr/>
          </p:nvSpPr>
          <p:spPr>
            <a:xfrm>
              <a:off x="1628920" y="1356744"/>
              <a:ext cx="170209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рОсток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702340" y="3557731"/>
            <a:ext cx="1577191" cy="1177636"/>
            <a:chOff x="1509160" y="2054459"/>
            <a:chExt cx="2102921" cy="1177636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160" y="2054459"/>
              <a:ext cx="2102921" cy="1177636"/>
            </a:xfrm>
            <a:prstGeom prst="rect">
              <a:avLst/>
            </a:prstGeom>
          </p:spPr>
        </p:pic>
        <p:sp>
          <p:nvSpPr>
            <p:cNvPr id="31" name="Прямоугольник 30"/>
            <p:cNvSpPr/>
            <p:nvPr/>
          </p:nvSpPr>
          <p:spPr>
            <a:xfrm rot="21175215">
              <a:off x="1769808" y="2324365"/>
              <a:ext cx="181289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Р…сток</a:t>
              </a:r>
              <a:endParaRPr lang="ru-RU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4710957" y="3432088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 rot="20822874">
            <a:off x="722657" y="1502541"/>
            <a:ext cx="1577191" cy="1177636"/>
            <a:chOff x="1339932" y="1111828"/>
            <a:chExt cx="2102921" cy="1177636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111828"/>
              <a:ext cx="2102921" cy="1177636"/>
            </a:xfrm>
            <a:prstGeom prst="rect">
              <a:avLst/>
            </a:prstGeom>
          </p:spPr>
        </p:pic>
        <p:sp>
          <p:nvSpPr>
            <p:cNvPr id="42" name="Прямоугольник 41"/>
            <p:cNvSpPr/>
            <p:nvPr/>
          </p:nvSpPr>
          <p:spPr>
            <a:xfrm>
              <a:off x="1680686" y="1356745"/>
              <a:ext cx="159855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рАстет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 rot="20822874">
            <a:off x="656688" y="1502541"/>
            <a:ext cx="1577191" cy="1177636"/>
            <a:chOff x="2127967" y="2308483"/>
            <a:chExt cx="2102921" cy="1177636"/>
          </a:xfrm>
        </p:grpSpPr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7967" y="2308483"/>
              <a:ext cx="2102921" cy="1177636"/>
            </a:xfrm>
            <a:prstGeom prst="rect">
              <a:avLst/>
            </a:prstGeom>
          </p:spPr>
        </p:pic>
        <p:sp>
          <p:nvSpPr>
            <p:cNvPr id="45" name="Прямоугольник 44"/>
            <p:cNvSpPr/>
            <p:nvPr/>
          </p:nvSpPr>
          <p:spPr>
            <a:xfrm rot="21175215">
              <a:off x="2441067" y="2534736"/>
              <a:ext cx="1789378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Р…</a:t>
              </a:r>
              <a:r>
                <a:rPr lang="ru-RU" sz="2800" b="1" dirty="0" err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стет</a:t>
              </a:r>
              <a:endParaRPr lang="ru-RU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46" name="Овал 45"/>
          <p:cNvSpPr/>
          <p:nvPr/>
        </p:nvSpPr>
        <p:spPr>
          <a:xfrm rot="20822874">
            <a:off x="576342" y="1301661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 rot="19999108" flipH="1">
            <a:off x="3171170" y="5050795"/>
            <a:ext cx="1927929" cy="1177636"/>
            <a:chOff x="1339932" y="1111828"/>
            <a:chExt cx="2102921" cy="1177636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111828"/>
              <a:ext cx="2102921" cy="1177636"/>
            </a:xfrm>
            <a:prstGeom prst="rect">
              <a:avLst/>
            </a:prstGeom>
          </p:spPr>
        </p:pic>
        <p:sp>
          <p:nvSpPr>
            <p:cNvPr id="49" name="Прямоугольник 48"/>
            <p:cNvSpPr/>
            <p:nvPr/>
          </p:nvSpPr>
          <p:spPr>
            <a:xfrm>
              <a:off x="1604562" y="1356745"/>
              <a:ext cx="175080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вырОсли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19999108" flipH="1">
            <a:off x="3193406" y="5047384"/>
            <a:ext cx="1981454" cy="1244830"/>
            <a:chOff x="198487" y="2238876"/>
            <a:chExt cx="2403103" cy="1244830"/>
          </a:xfrm>
        </p:grpSpPr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487" y="2238876"/>
              <a:ext cx="2379486" cy="1244830"/>
            </a:xfrm>
            <a:prstGeom prst="rect">
              <a:avLst/>
            </a:prstGeom>
          </p:spPr>
        </p:pic>
        <p:sp>
          <p:nvSpPr>
            <p:cNvPr id="52" name="Прямоугольник 51"/>
            <p:cNvSpPr/>
            <p:nvPr/>
          </p:nvSpPr>
          <p:spPr>
            <a:xfrm rot="21175215">
              <a:off x="449061" y="2521740"/>
              <a:ext cx="215252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rgbClr val="66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Выр…</a:t>
              </a:r>
              <a:r>
                <a:rPr lang="ru-RU" sz="2800" b="1" cap="none" spc="0" dirty="0" err="1" smtClean="0">
                  <a:ln w="0"/>
                  <a:solidFill>
                    <a:srgbClr val="66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сли</a:t>
              </a:r>
              <a:endParaRPr lang="ru-RU" sz="2800" b="1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53" name="Овал 52"/>
          <p:cNvSpPr/>
          <p:nvPr/>
        </p:nvSpPr>
        <p:spPr>
          <a:xfrm rot="19999108" flipH="1">
            <a:off x="3165928" y="5056407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5" name="Группа 54"/>
          <p:cNvGrpSpPr/>
          <p:nvPr/>
        </p:nvGrpSpPr>
        <p:grpSpPr>
          <a:xfrm>
            <a:off x="6697731" y="1982931"/>
            <a:ext cx="1924758" cy="1328723"/>
            <a:chOff x="1070134" y="1111827"/>
            <a:chExt cx="2566344" cy="1328723"/>
          </a:xfrm>
        </p:grpSpPr>
        <p:pic>
          <p:nvPicPr>
            <p:cNvPr id="56" name="Рисунок 5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134" y="1111827"/>
              <a:ext cx="2372719" cy="1328723"/>
            </a:xfrm>
            <a:prstGeom prst="rect">
              <a:avLst/>
            </a:prstGeom>
          </p:spPr>
        </p:pic>
        <p:sp>
          <p:nvSpPr>
            <p:cNvPr id="57" name="Прямоугольник 56"/>
            <p:cNvSpPr/>
            <p:nvPr/>
          </p:nvSpPr>
          <p:spPr>
            <a:xfrm rot="20818376">
              <a:off x="1323451" y="1356744"/>
              <a:ext cx="231302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срОслись</a:t>
              </a:r>
              <a:r>
                <a:rPr lang="ru-RU" sz="2800" b="1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.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6697730" y="1989258"/>
            <a:ext cx="1849788" cy="1359816"/>
            <a:chOff x="1381495" y="1174174"/>
            <a:chExt cx="2195511" cy="1177636"/>
          </a:xfrm>
        </p:grpSpPr>
        <p:pic>
          <p:nvPicPr>
            <p:cNvPr id="59" name="Рисунок 5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495" y="1174174"/>
              <a:ext cx="2102921" cy="1177636"/>
            </a:xfrm>
            <a:prstGeom prst="rect">
              <a:avLst/>
            </a:prstGeom>
          </p:spPr>
        </p:pic>
        <p:sp>
          <p:nvSpPr>
            <p:cNvPr id="60" name="Прямоугольник 59"/>
            <p:cNvSpPr/>
            <p:nvPr/>
          </p:nvSpPr>
          <p:spPr>
            <a:xfrm rot="21175215">
              <a:off x="1382925" y="1474918"/>
              <a:ext cx="2194081" cy="45312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Ср…</a:t>
              </a:r>
              <a:r>
                <a:rPr lang="ru-RU" sz="2800" b="1" cap="none" spc="0" dirty="0" err="1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слись</a:t>
              </a:r>
              <a:endParaRPr lang="ru-RU" sz="2800" b="1" cap="none" spc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61" name="Овал 60"/>
          <p:cNvSpPr/>
          <p:nvPr/>
        </p:nvSpPr>
        <p:spPr>
          <a:xfrm>
            <a:off x="6697732" y="1988840"/>
            <a:ext cx="1972334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 rot="20723805" flipH="1">
            <a:off x="2147385" y="2580704"/>
            <a:ext cx="2042928" cy="1591841"/>
            <a:chOff x="1339932" y="1111828"/>
            <a:chExt cx="2179561" cy="1177636"/>
          </a:xfrm>
        </p:grpSpPr>
        <p:pic>
          <p:nvPicPr>
            <p:cNvPr id="63" name="Рисунок 62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111828"/>
              <a:ext cx="2102921" cy="1177636"/>
            </a:xfrm>
            <a:prstGeom prst="rect">
              <a:avLst/>
            </a:prstGeom>
          </p:spPr>
        </p:pic>
        <p:sp>
          <p:nvSpPr>
            <p:cNvPr id="64" name="Прямоугольник 63"/>
            <p:cNvSpPr/>
            <p:nvPr/>
          </p:nvSpPr>
          <p:spPr>
            <a:xfrm rot="20723805">
              <a:off x="1406901" y="1365306"/>
              <a:ext cx="2112592" cy="38707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предлАгать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 rot="20723805" flipH="1">
            <a:off x="1729900" y="2660898"/>
            <a:ext cx="2661959" cy="1458259"/>
            <a:chOff x="-525363" y="2299422"/>
            <a:chExt cx="2951367" cy="1378282"/>
          </a:xfrm>
        </p:grpSpPr>
        <p:pic>
          <p:nvPicPr>
            <p:cNvPr id="66" name="Рисунок 65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47487" y="2299422"/>
              <a:ext cx="2461218" cy="1378282"/>
            </a:xfrm>
            <a:prstGeom prst="rect">
              <a:avLst/>
            </a:prstGeom>
          </p:spPr>
        </p:pic>
        <p:sp>
          <p:nvSpPr>
            <p:cNvPr id="67" name="Прямоугольник 66"/>
            <p:cNvSpPr/>
            <p:nvPr/>
          </p:nvSpPr>
          <p:spPr>
            <a:xfrm rot="21175215">
              <a:off x="-525363" y="2727646"/>
              <a:ext cx="2951367" cy="4945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Предл</a:t>
              </a:r>
              <a:r>
                <a:rPr lang="ru-RU" sz="28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…гать</a:t>
              </a:r>
              <a:endParaRPr lang="ru-RU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68" name="Овал 67"/>
          <p:cNvSpPr/>
          <p:nvPr/>
        </p:nvSpPr>
        <p:spPr>
          <a:xfrm rot="20723805" flipH="1">
            <a:off x="2362486" y="2617311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6" name="Группа 75"/>
          <p:cNvGrpSpPr/>
          <p:nvPr/>
        </p:nvGrpSpPr>
        <p:grpSpPr>
          <a:xfrm flipH="1">
            <a:off x="3912350" y="1740901"/>
            <a:ext cx="1851968" cy="1177636"/>
            <a:chOff x="1339932" y="1111828"/>
            <a:chExt cx="2104779" cy="1177636"/>
          </a:xfrm>
        </p:grpSpPr>
        <p:pic>
          <p:nvPicPr>
            <p:cNvPr id="77" name="Рисунок 76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932" y="1111828"/>
              <a:ext cx="2102921" cy="1177636"/>
            </a:xfrm>
            <a:prstGeom prst="rect">
              <a:avLst/>
            </a:prstGeom>
          </p:spPr>
        </p:pic>
        <p:sp>
          <p:nvSpPr>
            <p:cNvPr id="78" name="Прямоугольник 77"/>
            <p:cNvSpPr/>
            <p:nvPr/>
          </p:nvSpPr>
          <p:spPr>
            <a:xfrm>
              <a:off x="1515209" y="1356744"/>
              <a:ext cx="192950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кОснусь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 flipH="1">
            <a:off x="3841234" y="1700808"/>
            <a:ext cx="1923084" cy="1177636"/>
            <a:chOff x="3484416" y="981193"/>
            <a:chExt cx="2199602" cy="1177636"/>
          </a:xfrm>
        </p:grpSpPr>
        <p:pic>
          <p:nvPicPr>
            <p:cNvPr id="80" name="Рисунок 79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4416" y="981193"/>
              <a:ext cx="2102921" cy="1177636"/>
            </a:xfrm>
            <a:prstGeom prst="rect">
              <a:avLst/>
            </a:prstGeom>
          </p:spPr>
        </p:pic>
        <p:sp>
          <p:nvSpPr>
            <p:cNvPr id="81" name="Прямоугольник 80"/>
            <p:cNvSpPr/>
            <p:nvPr/>
          </p:nvSpPr>
          <p:spPr>
            <a:xfrm rot="21175215">
              <a:off x="3552664" y="1218018"/>
              <a:ext cx="213135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dirty="0" smtClean="0">
                  <a:ln w="0"/>
                  <a:solidFill>
                    <a:srgbClr val="66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К…</a:t>
              </a:r>
              <a:r>
                <a:rPr lang="ru-RU" sz="2800" b="1" dirty="0" err="1" smtClean="0">
                  <a:ln w="0"/>
                  <a:solidFill>
                    <a:srgbClr val="66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снусь</a:t>
              </a:r>
              <a:endParaRPr lang="ru-RU" sz="2800" b="1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82" name="Овал 81"/>
          <p:cNvSpPr/>
          <p:nvPr/>
        </p:nvSpPr>
        <p:spPr>
          <a:xfrm flipH="1">
            <a:off x="3923928" y="1522170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3" name="Группа 82"/>
          <p:cNvGrpSpPr/>
          <p:nvPr/>
        </p:nvGrpSpPr>
        <p:grpSpPr>
          <a:xfrm rot="20723805" flipH="1">
            <a:off x="6581951" y="3532757"/>
            <a:ext cx="2085331" cy="1575339"/>
            <a:chOff x="1248918" y="1123380"/>
            <a:chExt cx="2377913" cy="1177636"/>
          </a:xfrm>
        </p:grpSpPr>
        <p:pic>
          <p:nvPicPr>
            <p:cNvPr id="84" name="Рисунок 8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918" y="1123380"/>
              <a:ext cx="2314569" cy="1177636"/>
            </a:xfrm>
            <a:prstGeom prst="rect">
              <a:avLst/>
            </a:prstGeom>
          </p:spPr>
        </p:pic>
        <p:sp>
          <p:nvSpPr>
            <p:cNvPr id="85" name="Прямоугольник 84"/>
            <p:cNvSpPr/>
            <p:nvPr/>
          </p:nvSpPr>
          <p:spPr>
            <a:xfrm>
              <a:off x="1333093" y="1422787"/>
              <a:ext cx="2293738" cy="3911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полОжение</a:t>
              </a:r>
              <a:endPara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 rot="20723805" flipH="1">
            <a:off x="6408059" y="3573816"/>
            <a:ext cx="2319073" cy="1566439"/>
            <a:chOff x="1749545" y="-403464"/>
            <a:chExt cx="2907039" cy="1431215"/>
          </a:xfrm>
        </p:grpSpPr>
        <p:pic>
          <p:nvPicPr>
            <p:cNvPr id="87" name="Рисунок 86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9545" y="-403464"/>
              <a:ext cx="2555741" cy="1431215"/>
            </a:xfrm>
            <a:prstGeom prst="rect">
              <a:avLst/>
            </a:prstGeom>
          </p:spPr>
        </p:pic>
        <p:sp>
          <p:nvSpPr>
            <p:cNvPr id="88" name="Прямоугольник 87"/>
            <p:cNvSpPr/>
            <p:nvPr/>
          </p:nvSpPr>
          <p:spPr>
            <a:xfrm rot="21175215">
              <a:off x="1808833" y="-32164"/>
              <a:ext cx="2847751" cy="4780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Пол…</a:t>
              </a:r>
              <a:r>
                <a:rPr lang="ru-RU" sz="2800" b="1" cap="none" spc="0" dirty="0" err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жение</a:t>
              </a:r>
              <a:endParaRPr lang="ru-RU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89" name="Овал 88"/>
          <p:cNvSpPr/>
          <p:nvPr/>
        </p:nvSpPr>
        <p:spPr>
          <a:xfrm rot="20723805" flipH="1">
            <a:off x="6701013" y="3605932"/>
            <a:ext cx="1737881" cy="14027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Управляющая кнопка: далее 69">
            <a:hlinkClick r:id="" action="ppaction://hlinkshowjump?jump=nextslide" highlightClick="1"/>
          </p:cNvPr>
          <p:cNvSpPr/>
          <p:nvPr/>
        </p:nvSpPr>
        <p:spPr>
          <a:xfrm>
            <a:off x="7959256" y="6109898"/>
            <a:ext cx="872934" cy="4886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1" name="Группа 70"/>
          <p:cNvGrpSpPr/>
          <p:nvPr/>
        </p:nvGrpSpPr>
        <p:grpSpPr>
          <a:xfrm rot="20723805" flipH="1">
            <a:off x="5433276" y="4909424"/>
            <a:ext cx="2219874" cy="1458259"/>
            <a:chOff x="-347487" y="2299422"/>
            <a:chExt cx="2461218" cy="1378282"/>
          </a:xfrm>
        </p:grpSpPr>
        <p:pic>
          <p:nvPicPr>
            <p:cNvPr id="72" name="Рисунок 71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47487" y="2299422"/>
              <a:ext cx="2461218" cy="1378282"/>
            </a:xfrm>
            <a:prstGeom prst="rect">
              <a:avLst/>
            </a:prstGeom>
          </p:spPr>
        </p:pic>
        <p:sp>
          <p:nvSpPr>
            <p:cNvPr id="73" name="Прямоугольник 72"/>
            <p:cNvSpPr/>
            <p:nvPr/>
          </p:nvSpPr>
          <p:spPr>
            <a:xfrm rot="21175215">
              <a:off x="-92854" y="2652922"/>
              <a:ext cx="2040674" cy="4945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err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Сл</a:t>
              </a:r>
              <a:r>
                <a:rPr lang="ru-RU" sz="2800" b="1" cap="none" spc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…</a:t>
              </a:r>
              <a:r>
                <a:rPr lang="ru-RU" sz="2800" b="1" cap="none" spc="0" dirty="0" err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жный</a:t>
              </a:r>
              <a:endParaRPr lang="ru-RU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868144" y="980728"/>
            <a:ext cx="1633835" cy="1279473"/>
            <a:chOff x="1381495" y="1174174"/>
            <a:chExt cx="2102921" cy="1177636"/>
          </a:xfrm>
        </p:grpSpPr>
        <p:pic>
          <p:nvPicPr>
            <p:cNvPr id="90" name="Рисунок 8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495" y="1174174"/>
              <a:ext cx="2102921" cy="1177636"/>
            </a:xfrm>
            <a:prstGeom prst="rect">
              <a:avLst/>
            </a:prstGeom>
          </p:spPr>
        </p:pic>
        <p:sp>
          <p:nvSpPr>
            <p:cNvPr id="91" name="Прямоугольник 90"/>
            <p:cNvSpPr/>
            <p:nvPr/>
          </p:nvSpPr>
          <p:spPr>
            <a:xfrm rot="21175215">
              <a:off x="2003352" y="1460691"/>
              <a:ext cx="1287873" cy="4815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Р…</a:t>
              </a:r>
              <a:r>
                <a:rPr lang="ru-RU" sz="2800" b="1" cap="none" spc="0" dirty="0" err="1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са</a:t>
              </a:r>
              <a:endParaRPr lang="ru-RU" sz="2800" b="1" cap="none" spc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409660" y="3717032"/>
            <a:ext cx="1577191" cy="1177636"/>
            <a:chOff x="1381495" y="1174174"/>
            <a:chExt cx="2102921" cy="1177636"/>
          </a:xfrm>
        </p:grpSpPr>
        <p:pic>
          <p:nvPicPr>
            <p:cNvPr id="95" name="Рисунок 9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495" y="1174174"/>
              <a:ext cx="2102921" cy="1177636"/>
            </a:xfrm>
            <a:prstGeom prst="rect">
              <a:avLst/>
            </a:prstGeom>
          </p:spPr>
        </p:pic>
        <p:sp>
          <p:nvSpPr>
            <p:cNvPr id="96" name="Прямоугольник 95"/>
            <p:cNvSpPr/>
            <p:nvPr/>
          </p:nvSpPr>
          <p:spPr>
            <a:xfrm rot="21175215">
              <a:off x="1743787" y="1390705"/>
              <a:ext cx="170602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К…сой</a:t>
              </a:r>
              <a:endParaRPr lang="ru-RU" sz="2800" b="1" cap="none" spc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503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79712" y="260648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8639" y="332656"/>
            <a:ext cx="4279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1512168" cy="1848540"/>
          </a:xfrm>
          <a:prstGeom prst="rect">
            <a:avLst/>
          </a:prstGeom>
        </p:spPr>
      </p:pic>
      <p:pic>
        <p:nvPicPr>
          <p:cNvPr id="15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14" y="2684754"/>
            <a:ext cx="763574" cy="727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Дуга 2"/>
          <p:cNvSpPr/>
          <p:nvPr/>
        </p:nvSpPr>
        <p:spPr>
          <a:xfrm rot="18973233">
            <a:off x="4214890" y="2460522"/>
            <a:ext cx="1243050" cy="1060750"/>
          </a:xfrm>
          <a:prstGeom prst="arc">
            <a:avLst>
              <a:gd name="adj1" fmla="val 16200000"/>
              <a:gd name="adj2" fmla="val 752616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3798" y="1415700"/>
            <a:ext cx="7672658" cy="51816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там чудится в тумане? </a:t>
            </a:r>
          </a:p>
          <a:p>
            <a:pPr algn="ctr"/>
            <a:r>
              <a:rPr lang="ru-RU" dirty="0"/>
              <a:t>Волны плещут в океане. </a:t>
            </a:r>
          </a:p>
          <a:p>
            <a:pPr algn="ctr"/>
            <a:r>
              <a:rPr lang="ru-RU" dirty="0"/>
              <a:t>Это мачты кораблей. </a:t>
            </a:r>
          </a:p>
          <a:p>
            <a:pPr algn="ctr"/>
            <a:r>
              <a:rPr lang="ru-RU" dirty="0"/>
              <a:t>Пусть плывут сюда скорей! </a:t>
            </a:r>
          </a:p>
          <a:p>
            <a:pPr algn="ctr"/>
            <a:r>
              <a:rPr lang="ru-RU" dirty="0"/>
              <a:t>Мы по берегу гуляем, </a:t>
            </a:r>
          </a:p>
          <a:p>
            <a:pPr algn="ctr"/>
            <a:r>
              <a:rPr lang="ru-RU" dirty="0"/>
              <a:t>Мореходов поджидаем, </a:t>
            </a:r>
            <a:endParaRPr lang="ru-RU" dirty="0" smtClean="0"/>
          </a:p>
          <a:p>
            <a:pPr algn="ctr"/>
            <a:r>
              <a:rPr lang="ru-RU" dirty="0" smtClean="0"/>
              <a:t>Ищем </a:t>
            </a:r>
            <a:r>
              <a:rPr lang="ru-RU" dirty="0"/>
              <a:t>ракушки в песке </a:t>
            </a:r>
            <a:endParaRPr lang="ru-RU" dirty="0" smtClean="0"/>
          </a:p>
          <a:p>
            <a:pPr algn="ctr"/>
            <a:r>
              <a:rPr lang="ru-RU" dirty="0" smtClean="0"/>
              <a:t>И </a:t>
            </a:r>
            <a:r>
              <a:rPr lang="ru-RU" dirty="0"/>
              <a:t>сжимаем в кулаке. </a:t>
            </a:r>
            <a:endParaRPr lang="ru-RU" dirty="0" smtClean="0"/>
          </a:p>
          <a:p>
            <a:pPr algn="ctr"/>
            <a:r>
              <a:rPr lang="ru-RU" dirty="0" smtClean="0"/>
              <a:t>Чтоб </a:t>
            </a:r>
            <a:r>
              <a:rPr lang="ru-RU" dirty="0"/>
              <a:t>побольше их собрать, — </a:t>
            </a:r>
          </a:p>
          <a:p>
            <a:pPr algn="ctr"/>
            <a:r>
              <a:rPr lang="ru-RU" dirty="0"/>
              <a:t>Надо чаще приседать. </a:t>
            </a:r>
            <a:endParaRPr lang="ru-RU" dirty="0" smtClean="0"/>
          </a:p>
          <a:p>
            <a:pPr algn="ctr"/>
            <a:r>
              <a:rPr lang="ru-RU" dirty="0" smtClean="0"/>
              <a:t>Шеей </a:t>
            </a:r>
            <a:r>
              <a:rPr lang="ru-RU" dirty="0"/>
              <a:t>крутим осторожно </a:t>
            </a:r>
          </a:p>
          <a:p>
            <a:pPr algn="ctr"/>
            <a:r>
              <a:rPr lang="ru-RU" dirty="0"/>
              <a:t>Шеей крутим осторожно — </a:t>
            </a:r>
          </a:p>
          <a:p>
            <a:pPr algn="ctr"/>
            <a:r>
              <a:rPr lang="ru-RU" dirty="0"/>
              <a:t>Голова кружиться может. </a:t>
            </a:r>
          </a:p>
          <a:p>
            <a:pPr algn="ctr"/>
            <a:r>
              <a:rPr lang="ru-RU" dirty="0"/>
              <a:t>Влево смотрим — раз, два, три. </a:t>
            </a:r>
          </a:p>
          <a:p>
            <a:pPr algn="ctr"/>
            <a:r>
              <a:rPr lang="ru-RU" dirty="0"/>
              <a:t>Так. И вправо посмотри. </a:t>
            </a:r>
          </a:p>
          <a:p>
            <a:pPr algn="ctr"/>
            <a:r>
              <a:rPr lang="ru-RU" dirty="0"/>
              <a:t>Вверх потянемся, </a:t>
            </a:r>
            <a:r>
              <a:rPr lang="ru-RU" dirty="0" smtClean="0"/>
              <a:t>пройдёмся</a:t>
            </a:r>
          </a:p>
          <a:p>
            <a:pPr algn="ctr"/>
            <a:r>
              <a:rPr lang="ru-RU" dirty="0" smtClean="0"/>
              <a:t>И </a:t>
            </a:r>
            <a:r>
              <a:rPr lang="ru-RU" dirty="0"/>
              <a:t>на место вновь вернёмся.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83" y="188639"/>
            <a:ext cx="1889389" cy="245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s44.radikal.ru/i105/0811/a3/f1dd04ecddb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2540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35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79712" y="260648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83" y="188639"/>
            <a:ext cx="1889389" cy="245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60651" y="332656"/>
            <a:ext cx="4315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Пробное действие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Овальная выноска 18"/>
          <p:cNvSpPr/>
          <p:nvPr/>
        </p:nvSpPr>
        <p:spPr>
          <a:xfrm>
            <a:off x="2771800" y="1772816"/>
            <a:ext cx="4896544" cy="2424301"/>
          </a:xfrm>
          <a:prstGeom prst="wedgeEllipseCallout">
            <a:avLst>
              <a:gd name="adj1" fmla="val -73014"/>
              <a:gd name="adj2" fmla="val 35279"/>
            </a:avLst>
          </a:prstGeom>
          <a:solidFill>
            <a:schemeClr val="bg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ЗАГ…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РАть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276872"/>
            <a:ext cx="2512668" cy="3071595"/>
          </a:xfrm>
          <a:prstGeom prst="rect">
            <a:avLst/>
          </a:prstGeom>
        </p:spPr>
      </p:pic>
      <p:pic>
        <p:nvPicPr>
          <p:cNvPr id="1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826" y="4401596"/>
            <a:ext cx="2088231" cy="19887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14" y="2684754"/>
            <a:ext cx="763574" cy="727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7164288" y="4194413"/>
            <a:ext cx="1116124" cy="1057344"/>
          </a:xfrm>
          <a:prstGeom prst="wedgeEllipseCallout">
            <a:avLst>
              <a:gd name="adj1" fmla="val -109587"/>
              <a:gd name="adj2" fmla="val 707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21" name="Овальная выноска 20"/>
          <p:cNvSpPr/>
          <p:nvPr/>
        </p:nvSpPr>
        <p:spPr>
          <a:xfrm>
            <a:off x="1655676" y="4303729"/>
            <a:ext cx="1116124" cy="1057344"/>
          </a:xfrm>
          <a:prstGeom prst="wedgeEllipseCallout">
            <a:avLst>
              <a:gd name="adj1" fmla="val 111810"/>
              <a:gd name="adj2" fmla="val 501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3" name="Дуга 2"/>
          <p:cNvSpPr/>
          <p:nvPr/>
        </p:nvSpPr>
        <p:spPr>
          <a:xfrm rot="18973233">
            <a:off x="4214890" y="2460522"/>
            <a:ext cx="1243050" cy="1060750"/>
          </a:xfrm>
          <a:prstGeom prst="arc">
            <a:avLst>
              <a:gd name="adj1" fmla="val 16200000"/>
              <a:gd name="adj2" fmla="val 752616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835696" y="260648"/>
            <a:ext cx="5400600" cy="8640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ЗАГ    РАЛ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23" y="188640"/>
            <a:ext cx="127506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4788024" y="1196752"/>
            <a:ext cx="3917068" cy="2865009"/>
          </a:xfrm>
          <a:prstGeom prst="wedgeEllipseCallout">
            <a:avLst>
              <a:gd name="adj1" fmla="val 45867"/>
              <a:gd name="adj2" fmla="val 61533"/>
            </a:avLst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думаю, буква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так как можно проверить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ЗАГАР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</p:txBody>
      </p:sp>
      <p:sp>
        <p:nvSpPr>
          <p:cNvPr id="24" name="Овальная выноска 23"/>
          <p:cNvSpPr/>
          <p:nvPr/>
        </p:nvSpPr>
        <p:spPr>
          <a:xfrm>
            <a:off x="251520" y="1196752"/>
            <a:ext cx="3672408" cy="2736304"/>
          </a:xfrm>
          <a:prstGeom prst="wedgeEllipseCallout">
            <a:avLst>
              <a:gd name="adj1" fmla="val -41677"/>
              <a:gd name="adj2" fmla="val 68364"/>
            </a:avLst>
          </a:prstGeom>
          <a:solidFill>
            <a:schemeClr val="bg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думаю, буква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так как есть суффикс А.</a:t>
            </a:r>
          </a:p>
        </p:txBody>
      </p:sp>
      <p:pic>
        <p:nvPicPr>
          <p:cNvPr id="25" name="Picture 4" descr="http://foto-ramki.com/predmet/detskiy4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41" y="4329100"/>
            <a:ext cx="145023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questgarden.com/118/78/9/110216060027/images/flounder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5172"/>
            <a:ext cx="1782999" cy="139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ьная выноска 18"/>
          <p:cNvSpPr/>
          <p:nvPr/>
        </p:nvSpPr>
        <p:spPr>
          <a:xfrm>
            <a:off x="2627784" y="3452971"/>
            <a:ext cx="3456384" cy="2424301"/>
          </a:xfrm>
          <a:prstGeom prst="wedgeEllipseCallout">
            <a:avLst>
              <a:gd name="adj1" fmla="val -1123"/>
              <a:gd name="adj2" fmla="val 65364"/>
            </a:avLst>
          </a:prstGeom>
          <a:solidFill>
            <a:schemeClr val="bg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думаю,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буква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так как можно проверить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ГОРКА.</a:t>
            </a:r>
          </a:p>
        </p:txBody>
      </p:sp>
      <p:pic>
        <p:nvPicPr>
          <p:cNvPr id="1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2656"/>
            <a:ext cx="763574" cy="727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60" y="1944263"/>
            <a:ext cx="2088231" cy="19887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691680" y="1412776"/>
            <a:ext cx="720080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372200" y="1484784"/>
            <a:ext cx="720080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148064" y="4329100"/>
            <a:ext cx="720080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43608" y="2629256"/>
            <a:ext cx="2016224" cy="8237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400091" y="2688730"/>
            <a:ext cx="2772309" cy="7642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311860" y="4869160"/>
            <a:ext cx="2088231" cy="75608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526" y="5445224"/>
            <a:ext cx="153152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9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19" grpId="0" animBg="1"/>
      <p:bldP spid="2" grpId="0" animBg="1"/>
      <p:bldP spid="13" grpId="0" animBg="1"/>
      <p:bldP spid="15" grpId="0" animBg="1"/>
      <p:bldP spid="7" grpId="0" animBg="1"/>
      <p:bldP spid="7" grpId="1" animBg="1"/>
      <p:bldP spid="17" grpId="0" animBg="1"/>
      <p:bldP spid="17" grpId="1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657</Words>
  <Application>Microsoft Office PowerPoint</Application>
  <PresentationFormat>Экран (4:3)</PresentationFormat>
  <Paragraphs>158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45</cp:revision>
  <dcterms:created xsi:type="dcterms:W3CDTF">2015-08-17T08:42:55Z</dcterms:created>
  <dcterms:modified xsi:type="dcterms:W3CDTF">2016-03-24T05:44:54Z</dcterms:modified>
</cp:coreProperties>
</file>