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12" y="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71AAFC80-1866-4468-83C9-FEC3DFB2D22A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60136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034468C4-0A59-47C4-BCBE-8CAD5A70D790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6623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89A8DF-6A68-4296-BC24-DC5B475701C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4440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F132CB-CA23-4E33-A4B5-9CD05CCE7716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6128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487409-1C05-4F27-AD11-75901BB2DA9A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949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42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09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6966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33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11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4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20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3735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E07D20-6B44-4848-A8EA-3C2B263E7F3C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897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9237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6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700088"/>
            <a:ext cx="2151063" cy="6200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303962" cy="6200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1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CAFBE5-13D0-46C6-B48A-40E035F0F8D9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6379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36AF61-B6FE-4C6B-9620-DDBE457C4254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1980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54DE21-C344-4A36-9840-69EFE74E7A7F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573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DC8791-7390-4EC7-B02F-E867302888E3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178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CD9770-0DA0-4303-904E-4375317A591F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5028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BDF071E-3D1F-4099-BDAD-612C4E29389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082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876CA0-195D-4E7D-8072-3D04F07505C2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7100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16EF91D9-635A-4A8D-AB4B-41CFE6512AEE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24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on.ru/GetAnswer.aspx?qid=dc678cac-5040-4343-af39-b26472b3bb7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kursk-kgpu.narod.ru/orfograf.htm#_Toc49220739" TargetMode="External"/><Relationship Id="rId4" Type="http://schemas.openxmlformats.org/officeDocument/2006/relationships/hyperlink" Target="http://www.yaklass.ru/materiali?mode=lesson&amp;lsnid=51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000" y="1080000"/>
            <a:ext cx="8820000" cy="432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4800" b="0" i="1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4800" b="1" i="1" u="none" strike="noStrike" kern="1200">
              <a:ln>
                <a:noFill/>
              </a:ln>
              <a:solidFill>
                <a:srgbClr val="000000"/>
              </a:solidFill>
              <a:latin typeface="Times New Roman" pitchFamily="18"/>
              <a:ea typeface="Andale Sans UI" pitchFamily="2"/>
              <a:cs typeface="Tahoma" pitchFamily="2"/>
            </a:endParaRPr>
          </a:p>
          <a:p>
            <a:pPr marL="0" marR="0" lvl="0" indent="0" algn="l" rtl="0" hangingPunct="0">
              <a:lnSpc>
                <a:spcPct val="15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de-DE" sz="10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1080000" y="1440000"/>
            <a:ext cx="7560000" cy="356940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 dirty="0" err="1">
                <a:solidFill>
                  <a:srgbClr val="0000FF"/>
                </a:solidFill>
                <a:latin typeface="Cambria" pitchFamily="18"/>
              </a:rPr>
              <a:t>Урок</a:t>
            </a:r>
            <a:r>
              <a:rPr lang="de-DE" sz="4000" dirty="0">
                <a:solidFill>
                  <a:srgbClr val="0000FF"/>
                </a:solidFill>
                <a:latin typeface="Cambria" pitchFamily="18"/>
              </a:rPr>
              <a:t> </a:t>
            </a:r>
            <a:r>
              <a:rPr lang="de-DE" sz="4000" dirty="0" err="1">
                <a:solidFill>
                  <a:srgbClr val="0000FF"/>
                </a:solidFill>
                <a:latin typeface="Cambria" pitchFamily="18"/>
              </a:rPr>
              <a:t>русского</a:t>
            </a:r>
            <a:r>
              <a:rPr lang="de-DE" sz="4000" dirty="0">
                <a:solidFill>
                  <a:srgbClr val="0000FF"/>
                </a:solidFill>
                <a:latin typeface="Cambria" pitchFamily="18"/>
              </a:rPr>
              <a:t> </a:t>
            </a:r>
            <a:r>
              <a:rPr lang="de-DE" sz="4000" dirty="0" err="1">
                <a:solidFill>
                  <a:srgbClr val="0000FF"/>
                </a:solidFill>
                <a:latin typeface="Cambria" pitchFamily="18"/>
              </a:rPr>
              <a:t>языка</a:t>
            </a:r>
            <a:r>
              <a:rPr lang="de-DE" dirty="0">
                <a:solidFill>
                  <a:srgbClr val="0000FF"/>
                </a:solidFill>
              </a:rPr>
              <a:t/>
            </a:r>
            <a:br>
              <a:rPr lang="de-DE" dirty="0">
                <a:solidFill>
                  <a:srgbClr val="0000FF"/>
                </a:solidFill>
              </a:rPr>
            </a:br>
            <a:r>
              <a:rPr lang="de-DE" dirty="0">
                <a:solidFill>
                  <a:srgbClr val="0000FF"/>
                </a:solidFill>
              </a:rPr>
              <a:t/>
            </a:r>
            <a:br>
              <a:rPr lang="de-DE" dirty="0">
                <a:solidFill>
                  <a:srgbClr val="0000FF"/>
                </a:solidFill>
              </a:rPr>
            </a:br>
            <a:r>
              <a:rPr lang="de-DE" dirty="0">
                <a:solidFill>
                  <a:srgbClr val="0000FF"/>
                </a:solidFill>
              </a:rPr>
              <a:t>10 </a:t>
            </a:r>
            <a:r>
              <a:rPr lang="de-DE" dirty="0" err="1">
                <a:solidFill>
                  <a:srgbClr val="0000FF"/>
                </a:solidFill>
              </a:rPr>
              <a:t>класс</a:t>
            </a:r>
            <a:r>
              <a:rPr lang="de-DE" dirty="0">
                <a:solidFill>
                  <a:srgbClr val="0000FF"/>
                </a:solidFill>
              </a:rPr>
              <a:t> </a:t>
            </a:r>
            <a:br>
              <a:rPr lang="de-DE" dirty="0">
                <a:solidFill>
                  <a:srgbClr val="0000FF"/>
                </a:solidFill>
              </a:rPr>
            </a:br>
            <a:r>
              <a:rPr lang="de-DE" dirty="0">
                <a:solidFill>
                  <a:srgbClr val="0000FF"/>
                </a:solidFill>
              </a:rPr>
              <a:t/>
            </a:r>
            <a:br>
              <a:rPr lang="de-DE" dirty="0">
                <a:solidFill>
                  <a:srgbClr val="0000FF"/>
                </a:solidFill>
              </a:rPr>
            </a:br>
            <a:r>
              <a:rPr lang="de-DE" dirty="0">
                <a:solidFill>
                  <a:srgbClr val="0000FF"/>
                </a:solidFill>
              </a:rPr>
              <a:t/>
            </a:r>
            <a:br>
              <a:rPr lang="de-DE" dirty="0">
                <a:solidFill>
                  <a:srgbClr val="0000FF"/>
                </a:solidFill>
              </a:rPr>
            </a:b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sz="4000" dirty="0" err="1">
                <a:solidFill>
                  <a:srgbClr val="FF0000"/>
                </a:solidFill>
                <a:latin typeface="Candara" pitchFamily="34"/>
              </a:rPr>
              <a:t>Принципы</a:t>
            </a:r>
            <a:r>
              <a:rPr lang="de-DE" sz="4000" dirty="0">
                <a:solidFill>
                  <a:srgbClr val="FF0000"/>
                </a:solidFill>
                <a:latin typeface="Candara" pitchFamily="34"/>
              </a:rPr>
              <a:t> </a:t>
            </a:r>
            <a:r>
              <a:rPr lang="de-DE" sz="4000" dirty="0" err="1">
                <a:solidFill>
                  <a:srgbClr val="FF0000"/>
                </a:solidFill>
                <a:latin typeface="Candara" pitchFamily="34"/>
              </a:rPr>
              <a:t>русской</a:t>
            </a:r>
            <a:r>
              <a:rPr lang="de-DE" sz="4000" dirty="0">
                <a:solidFill>
                  <a:srgbClr val="FF0000"/>
                </a:solidFill>
                <a:latin typeface="Candara" pitchFamily="34"/>
              </a:rPr>
              <a:t> </a:t>
            </a:r>
            <a:br>
              <a:rPr lang="de-DE" sz="4000" dirty="0">
                <a:solidFill>
                  <a:srgbClr val="FF0000"/>
                </a:solidFill>
                <a:latin typeface="Candara" pitchFamily="34"/>
              </a:rPr>
            </a:br>
            <a:r>
              <a:rPr lang="de-DE" sz="4000" dirty="0" err="1">
                <a:solidFill>
                  <a:srgbClr val="FF0000"/>
                </a:solidFill>
                <a:latin typeface="Candara" pitchFamily="34"/>
              </a:rPr>
              <a:t>орфографии</a:t>
            </a:r>
            <a:endParaRPr lang="de-DE" sz="4000" dirty="0">
              <a:solidFill>
                <a:srgbClr val="FF0000"/>
              </a:solidFill>
              <a:latin typeface="Candara" pitchFamily="34"/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752040" y="539784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r">
              <a:buNone/>
            </a:pP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92040" y="35784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Реши орфографическую задачу, определив принцип русской орфографии.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81760" y="1620000"/>
            <a:ext cx="8778240" cy="519192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lnSpc>
                <a:spcPct val="150000"/>
              </a:lnSpc>
              <a:buNone/>
            </a:pPr>
            <a:r>
              <a:rPr lang="ru-RU" sz="3200">
                <a:latin typeface="Times New Roman" pitchFamily="16"/>
                <a:cs typeface="Times New Roman" pitchFamily="18"/>
              </a:rPr>
              <a:t>Дилетан…ский, небез…звестный, пред…нфарктный, бе…таланный, чре…мерный, не…дешний, к…вычки, о…делочный, вдумч…вый, подж…г сарай, умышленный прдж…г, компроми…, прил..гательное, пр…зреть сироту, пр…зирать труса, р…ссыпать, р…ссыпи, в речк…, берез…вый, чу…ство, те…аса, шумная к…мпания,  избирательная к…мпания.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Взаимопроверка: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b="1">
                <a:cs typeface="Times New Roman" pitchFamily="18"/>
              </a:rPr>
              <a:t>Морфологический (морфемный): </a:t>
            </a:r>
            <a:r>
              <a:rPr lang="de-DE">
                <a:cs typeface="Times New Roman" pitchFamily="18"/>
              </a:rPr>
              <a:t>дилетантский, нездешний, отделочный, вдумчивый, в речке, березовый.</a:t>
            </a:r>
          </a:p>
          <a:p>
            <a:pPr lvl="0">
              <a:buNone/>
              <a:tabLst>
                <a:tab pos="0" algn="l"/>
              </a:tabLst>
            </a:pPr>
            <a:endParaRPr lang="de-DE" b="1"/>
          </a:p>
          <a:p>
            <a:pPr lvl="0">
              <a:buNone/>
              <a:tabLst>
                <a:tab pos="0" algn="l"/>
              </a:tabLst>
            </a:pPr>
            <a:r>
              <a:rPr lang="de-DE" b="1"/>
              <a:t>Традиционный:</a:t>
            </a:r>
            <a:r>
              <a:rPr lang="de-DE"/>
              <a:t> кавычки, компромисс, прилагательное, чувство, терраса.</a:t>
            </a:r>
          </a:p>
          <a:p>
            <a:pPr lvl="0">
              <a:buNone/>
              <a:tabLst>
                <a:tab pos="0" algn="l"/>
              </a:tabLst>
            </a:pPr>
            <a:endParaRPr lang="de-DE" b="1"/>
          </a:p>
          <a:p>
            <a:pPr lvl="0">
              <a:buNone/>
              <a:tabLst>
                <a:tab pos="0" algn="l"/>
              </a:tabLst>
            </a:pPr>
            <a:r>
              <a:rPr lang="de-DE" b="1"/>
              <a:t>Фонетический: </a:t>
            </a:r>
            <a:r>
              <a:rPr lang="de-DE"/>
              <a:t>небезызвестный, предынфарктный, бесталанный, чрезмерный, рассыпать, россыпи.</a:t>
            </a:r>
          </a:p>
          <a:p>
            <a:pPr lvl="0">
              <a:buNone/>
              <a:tabLst>
                <a:tab pos="0" algn="l"/>
              </a:tabLst>
            </a:pPr>
            <a:endParaRPr lang="de-DE" b="1"/>
          </a:p>
          <a:p>
            <a:pPr lvl="0">
              <a:buNone/>
              <a:tabLst>
                <a:tab pos="0" algn="l"/>
              </a:tabLst>
            </a:pPr>
            <a:r>
              <a:rPr lang="de-DE" b="1"/>
              <a:t>Дифференцирующий: </a:t>
            </a:r>
            <a:r>
              <a:rPr lang="de-DE"/>
              <a:t>поджег сарай, умышленный поджог, призреть сироту, презирать труса, шумная компания, избирательная кампания.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2040" y="18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66760" lvl="0">
              <a:buNone/>
              <a:tabLst>
                <a:tab pos="655560" algn="l"/>
              </a:tabLst>
            </a:pPr>
            <a:r>
              <a:rPr lang="ru-RU" sz="3200">
                <a:cs typeface="Times New Roman" pitchFamily="18"/>
              </a:rPr>
              <a:t>Ответь на вопрос: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20000" y="1256400"/>
            <a:ext cx="8418240" cy="572652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266760" lvl="0" indent="0" algn="just">
              <a:buNone/>
              <a:tabLst>
                <a:tab pos="655560" algn="l"/>
              </a:tabLst>
            </a:pPr>
            <a:endParaRPr lang="ru-RU" sz="1050" b="1" i="1">
              <a:solidFill>
                <a:srgbClr val="000000"/>
              </a:solidFill>
              <a:latin typeface="Times New Roman" pitchFamily="16"/>
              <a:cs typeface="Times New Roman" pitchFamily="18"/>
            </a:endParaRPr>
          </a:p>
          <a:p>
            <a:pPr lvl="0">
              <a:buNone/>
              <a:tabLst>
                <a:tab pos="266760" algn="l"/>
                <a:tab pos="391680" algn="l"/>
              </a:tabLst>
            </a:pPr>
            <a:r>
              <a:rPr lang="de-DE" sz="2600">
                <a:solidFill>
                  <a:srgbClr val="990066"/>
                </a:solidFill>
                <a:cs typeface="Times New Roman" pitchFamily="18"/>
              </a:rPr>
              <a:t>Запишите одним словом или сочетанием слов:</a:t>
            </a:r>
          </a:p>
          <a:p>
            <a:pPr lvl="0">
              <a:buNone/>
              <a:tabLst>
                <a:tab pos="478800" algn="l"/>
              </a:tabLst>
            </a:pPr>
            <a:r>
              <a:rPr lang="de-DE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А)	...орфографии состоит в требовании (или установлении) единообразного написания морфем (каждой конкретной морфемы в отдельности: данного корня, данного суффикса и т. п.), если даже при изменении фонетических положений произносятся различно.</a:t>
            </a:r>
          </a:p>
          <a:p>
            <a:pPr lvl="0">
              <a:buNone/>
            </a:pPr>
            <a:r>
              <a:rPr lang="de-DE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Б) Если единство написания морфем не выдерживается и морфема в разных условиях своего употребления пишется по-разному, то это...</a:t>
            </a:r>
          </a:p>
          <a:p>
            <a:pPr lvl="0">
              <a:buNone/>
            </a:pPr>
            <a:r>
              <a:rPr lang="de-DE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В) Традиционный принцип иначе называется...</a:t>
            </a:r>
          </a:p>
          <a:p>
            <a:pPr lvl="0">
              <a:buNone/>
            </a:pPr>
            <a:r>
              <a:rPr lang="ru-RU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Г) Если совпадает фонетическое написание двух слов или двух форм слов, но эти слова имеют разное лексическое значение, то такое написание называется... </a:t>
            </a:r>
            <a:r>
              <a:rPr lang="ru-RU" sz="2600" b="1" i="1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, </a:t>
            </a:r>
            <a:r>
              <a:rPr lang="ru-RU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а такие слова называются...</a:t>
            </a:r>
          </a:p>
          <a:p>
            <a:pPr lvl="0">
              <a:buNone/>
            </a:pPr>
            <a:endParaRPr lang="ru-RU" sz="2600">
              <a:solidFill>
                <a:srgbClr val="000000"/>
              </a:solidFill>
              <a:latin typeface="Times New Roman" pitchFamily="16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Ответы: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61759" y="2160000"/>
            <a:ext cx="841824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а) морфологический принцип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б) фонетический принцип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в) исторический принцип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г) </a:t>
            </a:r>
            <a:r>
              <a:rPr lang="ru-RU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дифференцирующим, омофонами.</a:t>
            </a:r>
          </a:p>
          <a:p>
            <a:pPr lvl="0">
              <a:buNone/>
            </a:pPr>
            <a:r>
              <a:rPr lang="ru-RU" sz="2600">
                <a:solidFill>
                  <a:srgbClr val="000000"/>
                </a:solidFill>
                <a:latin typeface="Times New Roman" pitchFamily="16"/>
                <a:cs typeface="Times New Roman" pitchFamily="18"/>
              </a:rPr>
              <a:t>  </a:t>
            </a:r>
            <a:r>
              <a:rPr lang="de-DE"/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72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/>
              <a:t>Источники: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>
                <a:hlinkClick r:id="rId3"/>
              </a:rPr>
              <a:t>Морфологический принцип</a:t>
            </a:r>
          </a:p>
          <a:p>
            <a:pPr lvl="0"/>
            <a:endParaRPr lang="de-DE"/>
          </a:p>
          <a:p>
            <a:pPr lvl="0"/>
            <a:r>
              <a:rPr lang="de-DE">
                <a:hlinkClick r:id="rId4"/>
              </a:rPr>
              <a:t>Фонетический принцип</a:t>
            </a:r>
          </a:p>
          <a:p>
            <a:pPr lvl="0"/>
            <a:endParaRPr lang="de-DE"/>
          </a:p>
          <a:p>
            <a:pPr lvl="0"/>
            <a:r>
              <a:rPr lang="de-DE">
                <a:hlinkClick r:id="rId5"/>
              </a:rPr>
              <a:t>Традиционный принцип</a:t>
            </a:r>
          </a:p>
          <a:p>
            <a:pPr lvl="0"/>
            <a:endParaRPr lang="de-DE"/>
          </a:p>
          <a:p>
            <a:pPr lvl="0"/>
            <a:r>
              <a:rPr lang="de-DE">
                <a:hlinkClick r:id="rId5"/>
              </a:rPr>
              <a:t>Дифференрованный принцип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8400" y="2383560"/>
            <a:ext cx="7634520" cy="2790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4800" b="1" i="1" u="none" strike="noStrike" kern="1200" dirty="0" err="1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Писать</a:t>
            </a:r>
            <a:r>
              <a:rPr lang="de-DE" sz="4800" b="1" i="1" u="none" strike="noStrike" kern="1200" dirty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 </a:t>
            </a:r>
            <a:r>
              <a:rPr lang="de-DE" sz="4800" b="1" i="1" u="none" strike="noStrike" kern="1200" dirty="0" err="1" smtClean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грамотно</a:t>
            </a:r>
            <a:endParaRPr lang="ru-RU" sz="4800" b="1" i="1" u="none" strike="noStrike" kern="1200" dirty="0" smtClean="0">
              <a:ln>
                <a:noFill/>
              </a:ln>
              <a:solidFill>
                <a:srgbClr val="0000FF"/>
              </a:solidFill>
              <a:latin typeface="Times New Roman" pitchFamily="18"/>
              <a:ea typeface="Andale Sans UI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4800" b="1" i="1" u="none" strike="noStrike" kern="1200" dirty="0" smtClean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 </a:t>
            </a:r>
            <a:r>
              <a:rPr lang="de-DE" sz="4800" b="1" i="1" u="none" strike="noStrike" kern="1200" dirty="0" err="1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требует</a:t>
            </a:r>
            <a:r>
              <a:rPr lang="de-DE" sz="4800" b="1" i="1" u="none" strike="noStrike" kern="1200" dirty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 </a:t>
            </a:r>
            <a:r>
              <a:rPr lang="de-DE" sz="4800" b="1" i="1" u="none" strike="noStrike" kern="1200" dirty="0" err="1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социальная</a:t>
            </a:r>
            <a:r>
              <a:rPr lang="de-DE" sz="4800" b="1" i="1" u="none" strike="noStrike" kern="1200" dirty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 </a:t>
            </a:r>
            <a:r>
              <a:rPr lang="de-DE" sz="4800" b="1" i="1" u="none" strike="noStrike" kern="1200" dirty="0" err="1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порядочность</a:t>
            </a:r>
            <a:r>
              <a:rPr lang="de-DE" sz="4800" b="1" i="1" u="none" strike="noStrike" kern="1200" dirty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Andale Sans UI" pitchFamily="2"/>
                <a:cs typeface="Tahoma" pitchFamily="2"/>
              </a:rPr>
              <a:t>.</a:t>
            </a:r>
          </a:p>
          <a:p>
            <a:pPr marL="0" marR="0" lvl="0" indent="0" algn="r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4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rPr>
              <a:t>(Л.В. </a:t>
            </a:r>
            <a:r>
              <a:rPr lang="de-DE" sz="4800" b="0" i="1" u="none" strike="noStrike" kern="120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rPr>
              <a:t>Щерба</a:t>
            </a:r>
            <a:r>
              <a:rPr lang="de-DE" sz="4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35784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Морфологический принцип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20000" y="1598760"/>
            <a:ext cx="8418240" cy="505836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z="3600">
                <a:latin typeface="Times New Roman" pitchFamily="18"/>
              </a:rPr>
              <a:t>безударные гласные, проверяемые ударением: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перенЕсете.</a:t>
            </a:r>
          </a:p>
          <a:p>
            <a:pPr lvl="0"/>
            <a:r>
              <a:rPr lang="ru-RU" sz="3600">
                <a:latin typeface="Times New Roman" pitchFamily="18"/>
              </a:rPr>
              <a:t>глухие-звонкие</a:t>
            </a:r>
            <a:r>
              <a:rPr lang="de-DE" sz="3600">
                <a:latin typeface="Times New Roman" pitchFamily="18"/>
              </a:rPr>
              <a:t> согласны</a:t>
            </a:r>
            <a:r>
              <a:rPr lang="ru-RU" sz="3600">
                <a:latin typeface="Times New Roman" pitchFamily="18"/>
              </a:rPr>
              <a:t>е: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пруД.</a:t>
            </a:r>
          </a:p>
          <a:p>
            <a:pPr lvl="0"/>
            <a:r>
              <a:rPr lang="ru-RU" sz="3600">
                <a:latin typeface="Times New Roman" pitchFamily="18"/>
              </a:rPr>
              <a:t>приставки, неизменяемые на письме: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пОложил</a:t>
            </a:r>
          </a:p>
          <a:p>
            <a:pPr lvl="0"/>
            <a:r>
              <a:rPr lang="ru-RU" sz="3600">
                <a:latin typeface="Times New Roman" pitchFamily="18"/>
              </a:rPr>
              <a:t>правописание Ь на конце глаголов в инфинитиве:</a:t>
            </a:r>
            <a:r>
              <a:rPr lang="ru-RU" sz="3600" b="1">
                <a:latin typeface="Times New Roman" pitchFamily="18"/>
              </a:rPr>
              <a:t>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стоишЬ</a:t>
            </a:r>
            <a:r>
              <a:rPr lang="ru-RU" sz="3600">
                <a:latin typeface="Times New Roman" pitchFamily="18"/>
              </a:rPr>
              <a:t>,</a:t>
            </a:r>
            <a:r>
              <a:rPr lang="ru-RU" sz="3600">
                <a:solidFill>
                  <a:srgbClr val="FF0066"/>
                </a:solidFill>
                <a:latin typeface="Times New Roman" pitchFamily="18"/>
              </a:rPr>
              <a:t>  </a:t>
            </a:r>
            <a:r>
              <a:rPr lang="ru-RU" sz="3600">
                <a:latin typeface="Times New Roman" pitchFamily="18"/>
              </a:rPr>
              <a:t>сущ. 3-го склонения:</a:t>
            </a:r>
            <a:r>
              <a:rPr lang="ru-RU" sz="3600" i="1">
                <a:latin typeface="Times New Roman" pitchFamily="18"/>
              </a:rPr>
              <a:t>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мышЬ</a:t>
            </a:r>
            <a:r>
              <a:rPr lang="ru-RU" sz="3600">
                <a:latin typeface="Times New Roman" pitchFamily="18"/>
              </a:rPr>
              <a:t>,  глаголов в повел. наклонении:</a:t>
            </a:r>
            <a:r>
              <a:rPr lang="ru-RU" sz="3600" b="1">
                <a:latin typeface="Times New Roman" pitchFamily="18"/>
              </a:rPr>
              <a:t>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режЬте</a:t>
            </a:r>
          </a:p>
          <a:p>
            <a:pPr lvl="0"/>
            <a:r>
              <a:rPr lang="ru-RU" sz="3600">
                <a:latin typeface="Times New Roman" pitchFamily="18"/>
              </a:rPr>
              <a:t>Правописание суффиксов -ов-:</a:t>
            </a:r>
            <a:r>
              <a:rPr lang="ru-RU" sz="3600" i="1">
                <a:latin typeface="Times New Roman" pitchFamily="18"/>
              </a:rPr>
              <a:t>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домовой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00000" y="18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Фонетический принцип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40000" y="1059480"/>
            <a:ext cx="8820000" cy="632052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tabLst>
                <a:tab pos="16128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Правописание приставок на З и С: </a:t>
            </a:r>
            <a:r>
              <a:rPr lang="ru-RU" sz="3200" b="1" i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без-, бес-, воз-, вос-, чрез-, черес:</a:t>
            </a:r>
          </a:p>
          <a:p>
            <a:pPr lvl="0">
              <a:tabLst>
                <a:tab pos="161280" algn="l"/>
              </a:tabLst>
            </a:pPr>
            <a:r>
              <a:rPr lang="ru-RU" sz="3200" b="1" i="1">
                <a:solidFill>
                  <a:srgbClr val="FF0066"/>
                </a:solidFill>
                <a:latin typeface="Times New Roman" pitchFamily="18"/>
                <a:cs typeface="Times New Roman" pitchFamily="18"/>
              </a:rPr>
              <a:t>беЗвозмездный,  чреЗвычайный.</a:t>
            </a:r>
          </a:p>
          <a:p>
            <a:pPr lvl="0"/>
            <a:r>
              <a:rPr lang="ru-RU" sz="3200">
                <a:solidFill>
                  <a:srgbClr val="000000"/>
                </a:solidFill>
                <a:latin typeface="Times New Roman" pitchFamily="18"/>
              </a:rPr>
              <a:t>Правописание 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 приставок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роз- (рос-)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и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раз- (рас-): 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под ударением выступают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роз- (рос-),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а без ударения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раз-(рас-): 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рАзливать, рОспись</a:t>
            </a:r>
          </a:p>
          <a:p>
            <a:pPr lvl="0"/>
            <a:r>
              <a:rPr lang="ru-RU" sz="3200">
                <a:solidFill>
                  <a:srgbClr val="000000"/>
                </a:solidFill>
                <a:latin typeface="Times New Roman" pitchFamily="18"/>
              </a:rPr>
              <a:t>Н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аписание Ы вместо И после приставок на твердый согласный: </a:t>
            </a:r>
            <a:r>
              <a:rPr lang="de-DE" sz="2800" b="1" i="1">
                <a:solidFill>
                  <a:srgbClr val="FF0066"/>
                </a:solidFill>
                <a:latin typeface="Times New Roman" pitchFamily="18"/>
              </a:rPr>
              <a:t>подЫскать, безЫдейный. </a:t>
            </a:r>
          </a:p>
          <a:p>
            <a:pPr lvl="0"/>
            <a:r>
              <a:rPr lang="de-DE" sz="3200">
                <a:latin typeface="Times New Roman" pitchFamily="18"/>
              </a:rPr>
              <a:t>Написание о в суффиксах</a:t>
            </a:r>
            <a:r>
              <a:rPr lang="de-DE" sz="3200" b="1" i="1"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-онок, -онк(а)</a:t>
            </a:r>
            <a:r>
              <a:rPr lang="de-DE" sz="3200" b="1" i="1">
                <a:latin typeface="Times New Roman" pitchFamily="18"/>
              </a:rPr>
              <a:t> </a:t>
            </a:r>
            <a:r>
              <a:rPr lang="de-DE" sz="3200">
                <a:latin typeface="Times New Roman" pitchFamily="18"/>
              </a:rPr>
              <a:t>после шипящих: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галчОНОк, шапчОНКа</a:t>
            </a:r>
            <a:r>
              <a:rPr lang="de-DE" sz="3200" b="1" i="1">
                <a:latin typeface="Times New Roman" pitchFamily="18"/>
              </a:rPr>
              <a:t>  </a:t>
            </a:r>
          </a:p>
          <a:p>
            <a:pPr lvl="0"/>
            <a:r>
              <a:rPr lang="de-DE" sz="3200">
                <a:latin typeface="Times New Roman" pitchFamily="18"/>
              </a:rPr>
              <a:t>Правописание чередующихся гласных в корне:</a:t>
            </a:r>
            <a:r>
              <a:rPr lang="de-DE" sz="3200" b="1" i="1"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рАсти, зАря.</a:t>
            </a:r>
          </a:p>
          <a:p>
            <a:pPr lvl="0"/>
            <a:r>
              <a:rPr lang="de-DE" sz="3200" i="1">
                <a:latin typeface="Times New Roman" pitchFamily="18"/>
              </a:rPr>
              <a:t>Правописание О и Е после шипящих и Ц: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ежОвый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36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Традиционный принцип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40000" y="1421640"/>
            <a:ext cx="8820000" cy="556416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tabLst>
                <a:tab pos="13068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Н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аписание Г  в окончаниях Р.п. ед. ч. прилагательных, причастий и местоимений м.р. и с. р. </a:t>
            </a:r>
            <a:r>
              <a:rPr lang="de-DE" sz="3600" b="1" i="1">
                <a:solidFill>
                  <a:srgbClr val="FF0066"/>
                </a:solidFill>
                <a:latin typeface="Times New Roman" pitchFamily="18"/>
              </a:rPr>
              <a:t>молодого, моег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о.</a:t>
            </a:r>
          </a:p>
          <a:p>
            <a:pPr lvl="0">
              <a:tabLst>
                <a:tab pos="13068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Н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аписание ЖИ и ШИ: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жизнь, ширь.</a:t>
            </a:r>
          </a:p>
          <a:p>
            <a:pPr lvl="0"/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Н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аписание </a:t>
            </a:r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Ь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 после шипящих во 2 лице ед. числа глаголов (</a:t>
            </a:r>
            <a:r>
              <a:rPr lang="de-DE" sz="3600" b="1" i="1">
                <a:solidFill>
                  <a:srgbClr val="FF0066"/>
                </a:solidFill>
                <a:latin typeface="Times New Roman" pitchFamily="18"/>
              </a:rPr>
              <a:t>читаешь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), в наречиях (</a:t>
            </a:r>
            <a:r>
              <a:rPr lang="de-DE" sz="3600" b="1" i="1">
                <a:solidFill>
                  <a:srgbClr val="FF0066"/>
                </a:solidFill>
                <a:latin typeface="Times New Roman" pitchFamily="18"/>
              </a:rPr>
              <a:t>настежь, вскачь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).</a:t>
            </a:r>
          </a:p>
          <a:p>
            <a:pPr lvl="0"/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Н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аписание безударных гласных, </a:t>
            </a:r>
            <a:r>
              <a:rPr lang="ru-RU" sz="3600">
                <a:solidFill>
                  <a:srgbClr val="000000"/>
                </a:solidFill>
                <a:latin typeface="Times New Roman" pitchFamily="18"/>
              </a:rPr>
              <a:t>непроверяемых ударением: </a:t>
            </a:r>
            <a:r>
              <a:rPr lang="de-DE" sz="360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корова, собака.</a:t>
            </a:r>
          </a:p>
          <a:p>
            <a:pPr lvl="0"/>
            <a:r>
              <a:rPr lang="ru-RU" sz="3600">
                <a:latin typeface="Times New Roman" pitchFamily="18"/>
              </a:rPr>
              <a:t>Написание удвоенной согласной в заимствованных словах:</a:t>
            </a:r>
            <a:r>
              <a:rPr lang="ru-RU" sz="3600" b="1" i="1">
                <a:solidFill>
                  <a:srgbClr val="FF0066"/>
                </a:solidFill>
                <a:latin typeface="Times New Roman" pitchFamily="18"/>
              </a:rPr>
              <a:t> терраса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Дифференцирующий принцип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81760" y="1537200"/>
            <a:ext cx="8778240" cy="541764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употребление буквы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Ё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в глаголе и буквы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О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в существительных, когда в произношении они не отличаются: 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поджог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  и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поджёг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употребление прописной и строчной букв для различения собственного и нарицательного существительного: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Орел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>
                <a:latin typeface="Times New Roman" pitchFamily="18"/>
              </a:rPr>
              <a:t>(город) и 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орел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>
                <a:latin typeface="Times New Roman" pitchFamily="18"/>
              </a:rPr>
              <a:t>(птица);</a:t>
            </a:r>
          </a:p>
          <a:p>
            <a:pPr lvl="0"/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сюда же относятся и такие написания, как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кампания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>
                <a:latin typeface="Times New Roman" pitchFamily="18"/>
              </a:rPr>
              <a:t>(посевная, подписная) и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компания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>
                <a:latin typeface="Times New Roman" pitchFamily="18"/>
              </a:rPr>
              <a:t>(круг людей), 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бал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>
                <a:latin typeface="Times New Roman" pitchFamily="18"/>
              </a:rPr>
              <a:t>и 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балл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,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кобчик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 </a:t>
            </a:r>
            <a:r>
              <a:rPr lang="de-DE" sz="3200">
                <a:latin typeface="Times New Roman" pitchFamily="18"/>
              </a:rPr>
              <a:t>(птица) и</a:t>
            </a:r>
            <a:r>
              <a:rPr lang="de-DE" sz="3200">
                <a:solidFill>
                  <a:srgbClr val="FF0066"/>
                </a:solidFill>
                <a:latin typeface="Times New Roman" pitchFamily="18"/>
              </a:rPr>
              <a:t>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копчик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</a:t>
            </a:r>
            <a:r>
              <a:rPr lang="de-DE" sz="3200">
                <a:latin typeface="Times New Roman" pitchFamily="18"/>
              </a:rPr>
              <a:t> (часть тела);</a:t>
            </a:r>
          </a:p>
          <a:p>
            <a:pPr lvl="0"/>
            <a:endParaRPr lang="de-DE" sz="3200">
              <a:solidFill>
                <a:srgbClr val="000000"/>
              </a:solidFill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35784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Диффернцирующий принцип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20000" y="1620000"/>
            <a:ext cx="8418240" cy="496620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написание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Ь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после шипящих в словах женского рода и отсутствие его в словах мужского рода: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туш – тушь</a:t>
            </a:r>
            <a:r>
              <a:rPr lang="de-DE" sz="3200" b="1">
                <a:solidFill>
                  <a:srgbClr val="000000"/>
                </a:solidFill>
                <a:latin typeface="Times New Roman" pitchFamily="18"/>
              </a:rPr>
              <a:t> 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 (наличие или отсутствие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Ь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указывает на грамматический род слова);</a:t>
            </a:r>
          </a:p>
          <a:p>
            <a:pPr lvl="0"/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написание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Ь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после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Ч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в повелительном наклонении и в неопределенной форме глагола дифференцирует эти формы с существительными, у которых после  </a:t>
            </a:r>
            <a:r>
              <a:rPr lang="de-DE" sz="3200" b="1" i="1">
                <a:solidFill>
                  <a:srgbClr val="000000"/>
                </a:solidFill>
                <a:latin typeface="Times New Roman" pitchFamily="18"/>
              </a:rPr>
              <a:t>Ч</a:t>
            </a:r>
            <a:r>
              <a:rPr lang="de-DE" sz="3200">
                <a:solidFill>
                  <a:srgbClr val="000000"/>
                </a:solidFill>
                <a:latin typeface="Times New Roman" pitchFamily="18"/>
              </a:rPr>
              <a:t>  мягкий знак не пишется:  </a:t>
            </a:r>
            <a:r>
              <a:rPr lang="de-DE" sz="3200" b="1" i="1">
                <a:solidFill>
                  <a:srgbClr val="FF0066"/>
                </a:solidFill>
                <a:latin typeface="Times New Roman" pitchFamily="18"/>
              </a:rPr>
              <a:t>плачь – плач, сечь и сеч</a:t>
            </a:r>
            <a:r>
              <a:rPr lang="de-DE" sz="3200" b="1">
                <a:solidFill>
                  <a:srgbClr val="FF0066"/>
                </a:solidFill>
                <a:latin typeface="Times New Roman" pitchFamily="18"/>
              </a:rPr>
              <a:t>  (от  сеча).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  <a:tabLst>
                <a:tab pos="266760" algn="l"/>
                <a:tab pos="388800" algn="l"/>
              </a:tabLst>
            </a:pPr>
            <a:r>
              <a:rPr lang="ru-RU" sz="3200">
                <a:cs typeface="Times New Roman" pitchFamily="18"/>
              </a:rPr>
              <a:t>Данные слова распределите по </a:t>
            </a:r>
            <a:br>
              <a:rPr lang="ru-RU" sz="3200">
                <a:cs typeface="Times New Roman" pitchFamily="18"/>
              </a:rPr>
            </a:br>
            <a:r>
              <a:rPr lang="ru-RU" sz="3200">
                <a:cs typeface="Times New Roman" pitchFamily="18"/>
              </a:rPr>
              <a:t>принципам их написания: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lnSpc>
                <a:spcPct val="150000"/>
              </a:lnSpc>
              <a:buNone/>
              <a:tabLst>
                <a:tab pos="266760" algn="l"/>
                <a:tab pos="388800" algn="l"/>
              </a:tabLst>
            </a:pPr>
            <a:r>
              <a:rPr lang="de-DE" sz="2800" i="1">
                <a:solidFill>
                  <a:srgbClr val="000000"/>
                </a:solidFill>
              </a:rPr>
              <a:t>          Плач </a:t>
            </a:r>
            <a:r>
              <a:rPr lang="de-DE" sz="2800" b="1" i="1">
                <a:solidFill>
                  <a:srgbClr val="000000"/>
                </a:solidFill>
              </a:rPr>
              <a:t>(сущ),</a:t>
            </a:r>
            <a:r>
              <a:rPr lang="de-DE" sz="2800" i="1">
                <a:solidFill>
                  <a:srgbClr val="000000"/>
                </a:solidFill>
              </a:rPr>
              <a:t> плачь </a:t>
            </a:r>
            <a:r>
              <a:rPr lang="de-DE" sz="2800" b="1" i="1">
                <a:solidFill>
                  <a:srgbClr val="000000"/>
                </a:solidFill>
              </a:rPr>
              <a:t>(глаг.),</a:t>
            </a:r>
            <a:r>
              <a:rPr lang="de-DE" sz="2800" i="1">
                <a:solidFill>
                  <a:srgbClr val="000000"/>
                </a:solidFill>
              </a:rPr>
              <a:t> калач, грушевый, подыскать, подписать, дубовый, кавычки, вытанцовывать, ходок, на речке, липовый, Серёжин, бессудный, ужом, ярче, горячо, расти, жираф, ястреб, туш </a:t>
            </a:r>
            <a:r>
              <a:rPr lang="de-DE" sz="2800" b="1" i="1">
                <a:solidFill>
                  <a:srgbClr val="000000"/>
                </a:solidFill>
              </a:rPr>
              <a:t>(м. р.),</a:t>
            </a:r>
            <a:r>
              <a:rPr lang="de-DE" sz="2800" i="1">
                <a:solidFill>
                  <a:srgbClr val="000000"/>
                </a:solidFill>
              </a:rPr>
              <a:t> тушь </a:t>
            </a:r>
            <a:r>
              <a:rPr lang="de-DE" sz="2800" b="1" i="1">
                <a:solidFill>
                  <a:srgbClr val="000000"/>
                </a:solidFill>
              </a:rPr>
              <a:t>(ж. р.),</a:t>
            </a:r>
            <a:r>
              <a:rPr lang="de-DE" sz="2800" i="1">
                <a:solidFill>
                  <a:srgbClr val="000000"/>
                </a:solidFill>
              </a:rPr>
              <a:t> грешок, орешек, песцовый, хоровой.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18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200" spc="201">
                <a:cs typeface="Times New Roman" pitchFamily="18"/>
              </a:rPr>
              <a:t>Ключи: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20000" y="1260000"/>
            <a:ext cx="8640000" cy="498564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800" b="1">
                <a:solidFill>
                  <a:srgbClr val="000000"/>
                </a:solidFill>
              </a:rPr>
              <a:t>Морфологический принцип: </a:t>
            </a:r>
            <a:r>
              <a:rPr lang="de-DE" sz="2800" i="1">
                <a:solidFill>
                  <a:srgbClr val="000000"/>
                </a:solidFill>
              </a:rPr>
              <a:t>подписать, дубовый, ходок, липовый, на речке, хоровой.</a:t>
            </a:r>
          </a:p>
          <a:p>
            <a:pPr lvl="0">
              <a:lnSpc>
                <a:spcPct val="150000"/>
              </a:lnSpc>
              <a:buNone/>
            </a:pPr>
            <a:r>
              <a:rPr lang="de-DE" sz="2800" b="1">
                <a:solidFill>
                  <a:srgbClr val="000000"/>
                </a:solidFill>
              </a:rPr>
              <a:t>Фонетический принцип:</a:t>
            </a:r>
            <a:r>
              <a:rPr lang="de-DE" sz="2800">
                <a:solidFill>
                  <a:srgbClr val="000000"/>
                </a:solidFill>
              </a:rPr>
              <a:t> </a:t>
            </a:r>
            <a:r>
              <a:rPr lang="de-DE" sz="2800" i="1">
                <a:solidFill>
                  <a:srgbClr val="000000"/>
                </a:solidFill>
              </a:rPr>
              <a:t>грушевый, подыскать, вытанцовывать, Серёжин, бессудный, ужом, ярче, горячо, расти, грешок, орешек, песцовый.</a:t>
            </a:r>
          </a:p>
          <a:p>
            <a:pPr lvl="0">
              <a:lnSpc>
                <a:spcPct val="150000"/>
              </a:lnSpc>
              <a:buNone/>
            </a:pPr>
            <a:r>
              <a:rPr lang="de-DE" sz="2800" b="1">
                <a:solidFill>
                  <a:srgbClr val="000000"/>
                </a:solidFill>
              </a:rPr>
              <a:t>Традиционный принцип: </a:t>
            </a:r>
            <a:r>
              <a:rPr lang="de-DE" sz="2800" i="1">
                <a:solidFill>
                  <a:srgbClr val="000000"/>
                </a:solidFill>
              </a:rPr>
              <a:t>калач, кавычки, жираф, ястреб</a:t>
            </a:r>
          </a:p>
          <a:p>
            <a:pPr lvl="0">
              <a:lnSpc>
                <a:spcPct val="150000"/>
              </a:lnSpc>
              <a:buNone/>
            </a:pPr>
            <a:r>
              <a:rPr lang="de-DE" sz="2800" b="1">
                <a:solidFill>
                  <a:srgbClr val="000000"/>
                </a:solidFill>
              </a:rPr>
              <a:t>Дифференцирующий принципы:</a:t>
            </a:r>
            <a:r>
              <a:rPr lang="de-DE" sz="2800">
                <a:solidFill>
                  <a:srgbClr val="000000"/>
                </a:solidFill>
              </a:rPr>
              <a:t> плач (имя сущ.), плачь (повелит, наклон.), туш (м. р.), тушь (ж. р.).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436</Words>
  <Application>Microsoft Office PowerPoint</Application>
  <PresentationFormat>Произвольный</PresentationFormat>
  <Paragraphs>74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Default</vt:lpstr>
      <vt:lpstr>prs-novelty</vt:lpstr>
      <vt:lpstr>Урок русского языка  10 класс     Принципы русской  орфографии</vt:lpstr>
      <vt:lpstr>Презентация PowerPoint</vt:lpstr>
      <vt:lpstr>Морфологический принцип</vt:lpstr>
      <vt:lpstr>Фонетический принцип</vt:lpstr>
      <vt:lpstr>Традиционный принцип</vt:lpstr>
      <vt:lpstr>Дифференцирующий принцип</vt:lpstr>
      <vt:lpstr>Диффернцирующий принцип</vt:lpstr>
      <vt:lpstr>Данные слова распределите по  принципам их написания:</vt:lpstr>
      <vt:lpstr>Ключи:</vt:lpstr>
      <vt:lpstr>Реши орфографическую задачу, определив принцип русской орфографии.</vt:lpstr>
      <vt:lpstr>Взаимопроверка:</vt:lpstr>
      <vt:lpstr>Ответь на вопрос:</vt:lpstr>
      <vt:lpstr>Ответы: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10 класс     Принципы русской  орфографии</dc:title>
  <dc:creator>Ольга</dc:creator>
  <cp:lastModifiedBy>Пользователь</cp:lastModifiedBy>
  <cp:revision>46</cp:revision>
  <dcterms:created xsi:type="dcterms:W3CDTF">2009-04-16T11:32:32Z</dcterms:created>
  <dcterms:modified xsi:type="dcterms:W3CDTF">2016-03-24T05:25:29Z</dcterms:modified>
</cp:coreProperties>
</file>