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84" r:id="rId3"/>
    <p:sldId id="314" r:id="rId4"/>
    <p:sldId id="263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16" r:id="rId24"/>
    <p:sldId id="317" r:id="rId25"/>
    <p:sldId id="318" r:id="rId26"/>
    <p:sldId id="319" r:id="rId27"/>
    <p:sldId id="310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5400"/>
    <a:srgbClr val="264C00"/>
    <a:srgbClr val="DCEFF0"/>
    <a:srgbClr val="D1E9EB"/>
    <a:srgbClr val="003300"/>
    <a:srgbClr val="336600"/>
    <a:srgbClr val="004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9647" autoAdjust="0"/>
  </p:normalViewPr>
  <p:slideViewPr>
    <p:cSldViewPr>
      <p:cViewPr varScale="1">
        <p:scale>
          <a:sx n="113" d="100"/>
          <a:sy n="113" d="100"/>
        </p:scale>
        <p:origin x="-94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D4B25-EB96-4A2D-B4D4-B4B5E73BF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0EC77-79BC-4481-A848-615C1890F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0602B-0323-4BB3-A6B2-4F029A999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ED7A-F81C-4F65-A297-E2D0B46C8F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75563-B652-4E1E-8E8E-EBDD2F653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73E0E-102B-4D98-B409-B2326B550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D90F7-075A-4FA9-BE1A-967C0576B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2C95C-158C-4D4D-B9BB-AED6A267D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3EFC9-62EF-4C89-AFAE-53C4B4EC50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FA61D-D1C8-4C06-A613-AED78DA1D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13858-8951-4B33-9836-6B137D1DD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 bright="-6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17237FD-A195-47D2-A6AB-3813C61DE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easyen.ru/load/metodika/technologicheski_priem/videourok_sozdanie_prezentacij_s_primeneniem_tekhnologicheskogo_prijoma_tablo_chast_1/246-1-0-37052" TargetMode="External"/><Relationship Id="rId7" Type="http://schemas.openxmlformats.org/officeDocument/2006/relationships/hyperlink" Target="http://detsad-kitty.ru/uploads/posts/2014-08/1408960950_13.png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hyperlink" Target="http://nachalo4ka.ru/wp-content/uploads/2014/08/fon-shkolnaya-doska-osennie-listya.png" TargetMode="External"/><Relationship Id="rId4" Type="http://schemas.openxmlformats.org/officeDocument/2006/relationships/hyperlink" Target="http://easyen.ru/load/metodika/technologicheski_priem/videourok_sozdanie_prezentacij_s_primeneniem_tekhnologicheskogo_prijoma_vsplyvajushhie_okna/246-1-0-3585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8.xml"/><Relationship Id="rId1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" Type="http://schemas.openxmlformats.org/officeDocument/2006/relationships/slide" Target="slide11.xml"/><Relationship Id="rId16" Type="http://schemas.openxmlformats.org/officeDocument/2006/relationships/slide" Target="slide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9.xml"/><Relationship Id="rId14" Type="http://schemas.openxmlformats.org/officeDocument/2006/relationships/slide" Target="slide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nachalo4ka.ru/wp-content/uploads/2014/08/fon-shkolnaya-doska-osennie-listy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981075"/>
            <a:ext cx="766762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27584" y="2780928"/>
            <a:ext cx="7506260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5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 Нормы</a:t>
            </a:r>
          </a:p>
          <a:p>
            <a:pPr algn="ctr">
              <a:defRPr/>
            </a:pPr>
            <a:r>
              <a:rPr lang="ru-RU" sz="65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ударения</a:t>
            </a:r>
            <a:endParaRPr lang="ru-RU" sz="65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eorgia" pitchFamily="18" charset="0"/>
            </a:endParaRPr>
          </a:p>
        </p:txBody>
      </p:sp>
      <p:sp>
        <p:nvSpPr>
          <p:cNvPr id="2053" name="Прямоугольник 7"/>
          <p:cNvSpPr>
            <a:spLocks noChangeArrowheads="1"/>
          </p:cNvSpPr>
          <p:nvPr/>
        </p:nvSpPr>
        <p:spPr bwMode="auto">
          <a:xfrm>
            <a:off x="971600" y="404664"/>
            <a:ext cx="74168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900" b="1" i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Тренажёр по </a:t>
            </a:r>
            <a:r>
              <a:rPr lang="ru-RU" sz="3900" b="1" i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русскому языку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5157192"/>
            <a:ext cx="750626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mbria" pitchFamily="18" charset="0"/>
              </a:rPr>
              <a:t> Олифирова Татьяна Ивановна, </a:t>
            </a:r>
          </a:p>
          <a:p>
            <a:pPr algn="ctr">
              <a:defRPr/>
            </a:pPr>
            <a:r>
              <a:rPr lang="ru-RU" sz="16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mbria" pitchFamily="18" charset="0"/>
              </a:rPr>
              <a:t>учитель СОШ № 14 г.Северодонецка</a:t>
            </a:r>
          </a:p>
        </p:txBody>
      </p:sp>
      <p:sp>
        <p:nvSpPr>
          <p:cNvPr id="8" name="Овал 8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 flipV="1">
            <a:off x="3924300" y="6381750"/>
            <a:ext cx="1239838" cy="476250"/>
          </a:xfrm>
          <a:prstGeom prst="ellipse">
            <a:avLst/>
          </a:prstGeom>
          <a:solidFill>
            <a:srgbClr val="00B8FF">
              <a:alpha val="0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1050" dirty="0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  <p:sp>
        <p:nvSpPr>
          <p:cNvPr id="10" name="Прямоугольник 9">
            <a:hlinkClick r:id="rId3" action="ppaction://hlinksldjump"/>
          </p:cNvPr>
          <p:cNvSpPr/>
          <p:nvPr/>
        </p:nvSpPr>
        <p:spPr>
          <a:xfrm>
            <a:off x="3779912" y="6457890"/>
            <a:ext cx="1584176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Источники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899592" y="5229200"/>
            <a:ext cx="2520280" cy="1008112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я</a:t>
            </a: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2554288" y="5445125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347864" y="620688"/>
            <a:ext cx="2520280" cy="936104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ё</a:t>
            </a: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sp>
        <p:nvSpPr>
          <p:cNvPr id="40" name="Прямоугольник 39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347864" y="1484784"/>
            <a:ext cx="2520280" cy="1008112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и</a:t>
            </a: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4140200" y="1700213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347864" y="2420888"/>
            <a:ext cx="2520280" cy="1008112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4930775" y="2636838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347864" y="3356992"/>
            <a:ext cx="2520280" cy="1008112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у</a:t>
            </a: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4572000" y="3573463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347864" y="4293096"/>
            <a:ext cx="2520280" cy="1008112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о</a:t>
            </a: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4284663" y="4508500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347864" y="5229200"/>
            <a:ext cx="2520280" cy="1008112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е</a:t>
            </a: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4787900" y="5445125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796136" y="620688"/>
            <a:ext cx="2448272" cy="936104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о</a:t>
            </a: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7092950" y="765175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796136" y="1556792"/>
            <a:ext cx="2448272" cy="936104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о</a:t>
            </a: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7594600" y="1700213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796136" y="2420888"/>
            <a:ext cx="2448272" cy="1008112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7739063" y="2636838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nachalo4ka.ru/wp-content/uploads/2014/08/fon-shkolnaya-doska-osennie-listy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613" y="549275"/>
            <a:ext cx="7950200" cy="567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99592" y="908720"/>
            <a:ext cx="7344816" cy="46628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3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Правильная постановка ударения – признак культурной, правильной речи. Есть немало слов, которые служат показателем речевой культуры. Проверьте свои знания, поставив ударения в словах!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780928"/>
            <a:ext cx="750626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 </a:t>
            </a:r>
            <a:endParaRPr lang="ru-RU" sz="28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796136" y="3356992"/>
            <a:ext cx="2448272" cy="1008112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о</a:t>
            </a: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7019925" y="3573463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796136" y="4293096"/>
            <a:ext cx="2448272" cy="1008112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7523163" y="4508500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1"/>
            <a:tileRect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796136" y="5229200"/>
            <a:ext cx="2448272" cy="1008112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о</a:t>
            </a: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6732588" y="5445125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4189413" y="1217613"/>
            <a:ext cx="3960812" cy="96043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слИвовый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11638" y="1217613"/>
            <a:ext cx="3960812" cy="96043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кухОнный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11638" y="1217613"/>
            <a:ext cx="3960812" cy="960437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40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4800" b="1" dirty="0" err="1">
                <a:solidFill>
                  <a:schemeClr val="tx1"/>
                </a:solidFill>
                <a:latin typeface="Cambria" pitchFamily="18" charset="0"/>
              </a:rPr>
              <a:t>укрАинский</a:t>
            </a:r>
            <a:endParaRPr lang="ru-RU" sz="48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>
              <a:defRPr/>
            </a:pP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176713" y="2836863"/>
            <a:ext cx="3957637" cy="9525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катАлог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214813" y="2836863"/>
            <a:ext cx="3957637" cy="9525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свЁкла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178300" y="2836863"/>
            <a:ext cx="3957638" cy="952500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40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стОляр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>
              <a:defRPr/>
            </a:pP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189413" y="4456113"/>
            <a:ext cx="3956050" cy="9525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жалюзИ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214813" y="4456113"/>
            <a:ext cx="3957637" cy="9525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квАртал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214813" y="4456113"/>
            <a:ext cx="3957637" cy="952500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40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тортЫ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>
              <a:defRPr/>
            </a:pP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Picture 4" descr="http://detsad-kitty.ru/uploads/posts/2014-08/1408960950_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3398838"/>
            <a:ext cx="2089150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Прямоугольник 33">
            <a:hlinkClick r:id="" action="ppaction://hlinkshowjump?jump=nextslide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Дальше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2" name="Группа 19"/>
          <p:cNvGrpSpPr>
            <a:grpSpLocks/>
          </p:cNvGrpSpPr>
          <p:nvPr/>
        </p:nvGrpSpPr>
        <p:grpSpPr bwMode="auto">
          <a:xfrm>
            <a:off x="3995738" y="836613"/>
            <a:ext cx="4319587" cy="5197475"/>
            <a:chOff x="1142977" y="285734"/>
            <a:chExt cx="4572001" cy="3898394"/>
          </a:xfrm>
        </p:grpSpPr>
        <p:grpSp>
          <p:nvGrpSpPr>
            <p:cNvPr id="35857" name="Группа 20"/>
            <p:cNvGrpSpPr>
              <a:grpSpLocks/>
            </p:cNvGrpSpPr>
            <p:nvPr/>
          </p:nvGrpSpPr>
          <p:grpSpPr bwMode="auto">
            <a:xfrm>
              <a:off x="1142977" y="285734"/>
              <a:ext cx="4572001" cy="3898394"/>
              <a:chOff x="-10251601" y="500048"/>
              <a:chExt cx="4572001" cy="3898394"/>
            </a:xfrm>
          </p:grpSpPr>
          <p:pic>
            <p:nvPicPr>
              <p:cNvPr id="47" name="Рисунок 46" descr="Рисунок2.png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-10251601" y="500048"/>
                <a:ext cx="4572001" cy="3898394"/>
              </a:xfrm>
              <a:prstGeom prst="rect">
                <a:avLst/>
              </a:prstGeom>
            </p:spPr>
          </p:pic>
          <p:sp>
            <p:nvSpPr>
              <p:cNvPr id="35860" name="TextBox 47"/>
              <p:cNvSpPr txBox="1">
                <a:spLocks noChangeArrowheads="1"/>
              </p:cNvSpPr>
              <p:nvPr/>
            </p:nvSpPr>
            <p:spPr bwMode="auto">
              <a:xfrm>
                <a:off x="-8872590" y="1580168"/>
                <a:ext cx="2612862" cy="392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400" b="1">
                    <a:solidFill>
                      <a:schemeClr val="bg1"/>
                    </a:solidFill>
                  </a:rPr>
                  <a:t> </a:t>
                </a:r>
                <a:r>
                  <a:rPr lang="ru-RU" sz="2800" b="1">
                    <a:solidFill>
                      <a:srgbClr val="DCEFF0"/>
                    </a:solidFill>
                    <a:latin typeface="Cambria" pitchFamily="18" charset="0"/>
                  </a:rPr>
                  <a:t>сл</a:t>
                </a:r>
                <a:r>
                  <a:rPr lang="ru-RU" sz="2800" b="1">
                    <a:solidFill>
                      <a:srgbClr val="FF0000"/>
                    </a:solidFill>
                    <a:latin typeface="Cambria" pitchFamily="18" charset="0"/>
                  </a:rPr>
                  <a:t>и</a:t>
                </a:r>
                <a:r>
                  <a:rPr lang="ru-RU" sz="2800" b="1">
                    <a:solidFill>
                      <a:srgbClr val="DCEFF0"/>
                    </a:solidFill>
                    <a:latin typeface="Cambria" pitchFamily="18" charset="0"/>
                  </a:rPr>
                  <a:t>вовый</a:t>
                </a:r>
              </a:p>
            </p:txBody>
          </p:sp>
          <p:sp>
            <p:nvSpPr>
              <p:cNvPr id="35861" name="TextBox 48"/>
              <p:cNvSpPr txBox="1">
                <a:spLocks noChangeArrowheads="1"/>
              </p:cNvSpPr>
              <p:nvPr/>
            </p:nvSpPr>
            <p:spPr bwMode="auto">
              <a:xfrm>
                <a:off x="-8727431" y="2498270"/>
                <a:ext cx="2322544" cy="669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400" b="1">
                    <a:solidFill>
                      <a:schemeClr val="bg1"/>
                    </a:solidFill>
                  </a:rPr>
                  <a:t>                                 </a:t>
                </a:r>
                <a:r>
                  <a:rPr lang="ru-RU" sz="2800" b="1">
                    <a:solidFill>
                      <a:srgbClr val="DCEFF0"/>
                    </a:solidFill>
                    <a:latin typeface="Cambria" pitchFamily="18" charset="0"/>
                  </a:rPr>
                  <a:t>св</a:t>
                </a:r>
                <a:r>
                  <a:rPr lang="ru-RU" sz="2800" b="1">
                    <a:solidFill>
                      <a:srgbClr val="FF0000"/>
                    </a:solidFill>
                    <a:latin typeface="Cambria" pitchFamily="18" charset="0"/>
                  </a:rPr>
                  <a:t>ё</a:t>
                </a:r>
                <a:r>
                  <a:rPr lang="ru-RU" sz="2800" b="1">
                    <a:solidFill>
                      <a:srgbClr val="DCEFF0"/>
                    </a:solidFill>
                    <a:latin typeface="Cambria" pitchFamily="18" charset="0"/>
                  </a:rPr>
                  <a:t>кла</a:t>
                </a:r>
              </a:p>
            </p:txBody>
          </p:sp>
        </p:grpSp>
        <p:sp>
          <p:nvSpPr>
            <p:cNvPr id="35858" name="TextBox 45"/>
            <p:cNvSpPr txBox="1">
              <a:spLocks noChangeArrowheads="1"/>
            </p:cNvSpPr>
            <p:nvPr/>
          </p:nvSpPr>
          <p:spPr bwMode="auto">
            <a:xfrm>
              <a:off x="2514737" y="3742118"/>
              <a:ext cx="1649359" cy="392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DCEFF0"/>
                  </a:solidFill>
                  <a:latin typeface="Cambria" pitchFamily="18" charset="0"/>
                </a:rPr>
                <a:t>жалюз</a:t>
              </a:r>
              <a:r>
                <a:rPr lang="ru-RU" sz="2800" b="1">
                  <a:solidFill>
                    <a:srgbClr val="FF0000"/>
                  </a:solidFill>
                  <a:latin typeface="Cambria" pitchFamily="18" charset="0"/>
                </a:rPr>
                <a:t>и</a:t>
              </a:r>
            </a:p>
          </p:txBody>
        </p:sp>
      </p:grpSp>
      <p:sp>
        <p:nvSpPr>
          <p:cNvPr id="51" name="Прямоугольник 50"/>
          <p:cNvSpPr/>
          <p:nvPr/>
        </p:nvSpPr>
        <p:spPr>
          <a:xfrm>
            <a:off x="467544" y="476672"/>
            <a:ext cx="3528392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Выбери </a:t>
            </a:r>
          </a:p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карточки </a:t>
            </a:r>
          </a:p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со словами, </a:t>
            </a:r>
          </a:p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 в которых верно поставлено </a:t>
            </a:r>
          </a:p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ударение!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>
            <a:off x="5940425" y="2276475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6659563" y="5445125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38" grpId="0" animBg="1"/>
      <p:bldP spid="38" grpId="1" animBg="1"/>
      <p:bldP spid="38" grpId="2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4189413" y="1217613"/>
            <a:ext cx="3960812" cy="96043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цЫган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11638" y="1217613"/>
            <a:ext cx="3960812" cy="96043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сирОты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11638" y="1217613"/>
            <a:ext cx="3960812" cy="960437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40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4800" b="1" dirty="0" err="1">
                <a:solidFill>
                  <a:schemeClr val="tx1"/>
                </a:solidFill>
                <a:latin typeface="Cambria" pitchFamily="18" charset="0"/>
              </a:rPr>
              <a:t>щАвель</a:t>
            </a:r>
            <a:endParaRPr lang="ru-RU" sz="48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>
              <a:defRPr/>
            </a:pP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211638" y="2836863"/>
            <a:ext cx="3922712" cy="9525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цЕпочка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214813" y="2836863"/>
            <a:ext cx="3957637" cy="9525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звонИт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214813" y="2836863"/>
            <a:ext cx="3957637" cy="952500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40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хлопОты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>
              <a:defRPr/>
            </a:pP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189413" y="4456113"/>
            <a:ext cx="3956050" cy="9525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красивЕе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214813" y="4456113"/>
            <a:ext cx="3957637" cy="9525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крапивА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214813" y="4456113"/>
            <a:ext cx="3957637" cy="952500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40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ракУшка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>
              <a:defRPr/>
            </a:pP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Picture 4" descr="http://detsad-kitty.ru/uploads/posts/2014-08/1408960950_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3398838"/>
            <a:ext cx="2089150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Прямоугольник 33">
            <a:hlinkClick r:id="" action="ppaction://hlinkshowjump?jump=nextslide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Дальше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2" name="Группа 19"/>
          <p:cNvGrpSpPr>
            <a:grpSpLocks/>
          </p:cNvGrpSpPr>
          <p:nvPr/>
        </p:nvGrpSpPr>
        <p:grpSpPr bwMode="auto">
          <a:xfrm>
            <a:off x="3995738" y="836613"/>
            <a:ext cx="4319587" cy="5197475"/>
            <a:chOff x="1142977" y="285734"/>
            <a:chExt cx="4572001" cy="3898394"/>
          </a:xfrm>
        </p:grpSpPr>
        <p:grpSp>
          <p:nvGrpSpPr>
            <p:cNvPr id="36882" name="Группа 20"/>
            <p:cNvGrpSpPr>
              <a:grpSpLocks/>
            </p:cNvGrpSpPr>
            <p:nvPr/>
          </p:nvGrpSpPr>
          <p:grpSpPr bwMode="auto">
            <a:xfrm>
              <a:off x="1142977" y="285734"/>
              <a:ext cx="4572001" cy="3898394"/>
              <a:chOff x="-10251601" y="500048"/>
              <a:chExt cx="4572001" cy="3898394"/>
            </a:xfrm>
          </p:grpSpPr>
          <p:pic>
            <p:nvPicPr>
              <p:cNvPr id="27" name="Рисунок 26" descr="Рисунок2.png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-10251601" y="500048"/>
                <a:ext cx="4572001" cy="3898394"/>
              </a:xfrm>
              <a:prstGeom prst="rect">
                <a:avLst/>
              </a:prstGeom>
            </p:spPr>
          </p:pic>
          <p:sp>
            <p:nvSpPr>
              <p:cNvPr id="36885" name="TextBox 27"/>
              <p:cNvSpPr txBox="1">
                <a:spLocks noChangeArrowheads="1"/>
              </p:cNvSpPr>
              <p:nvPr/>
            </p:nvSpPr>
            <p:spPr bwMode="auto">
              <a:xfrm>
                <a:off x="-8872590" y="1580168"/>
                <a:ext cx="2612862" cy="392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400" b="1">
                    <a:solidFill>
                      <a:schemeClr val="bg1"/>
                    </a:solidFill>
                  </a:rPr>
                  <a:t> </a:t>
                </a:r>
                <a:r>
                  <a:rPr lang="ru-RU" sz="2800" b="1">
                    <a:solidFill>
                      <a:srgbClr val="DCEFF0"/>
                    </a:solidFill>
                    <a:latin typeface="Cambria" pitchFamily="18" charset="0"/>
                  </a:rPr>
                  <a:t>сир</a:t>
                </a:r>
                <a:r>
                  <a:rPr lang="ru-RU" sz="2800" b="1">
                    <a:solidFill>
                      <a:srgbClr val="FF0000"/>
                    </a:solidFill>
                    <a:latin typeface="Cambria" pitchFamily="18" charset="0"/>
                  </a:rPr>
                  <a:t>о</a:t>
                </a:r>
                <a:r>
                  <a:rPr lang="ru-RU" sz="2800" b="1">
                    <a:solidFill>
                      <a:srgbClr val="DCEFF0"/>
                    </a:solidFill>
                    <a:latin typeface="Cambria" pitchFamily="18" charset="0"/>
                  </a:rPr>
                  <a:t>ты</a:t>
                </a:r>
              </a:p>
            </p:txBody>
          </p:sp>
          <p:sp>
            <p:nvSpPr>
              <p:cNvPr id="36886" name="TextBox 28"/>
              <p:cNvSpPr txBox="1">
                <a:spLocks noChangeArrowheads="1"/>
              </p:cNvSpPr>
              <p:nvPr/>
            </p:nvSpPr>
            <p:spPr bwMode="auto">
              <a:xfrm>
                <a:off x="-8727431" y="2498270"/>
                <a:ext cx="2322544" cy="669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400" b="1">
                    <a:solidFill>
                      <a:schemeClr val="bg1"/>
                    </a:solidFill>
                  </a:rPr>
                  <a:t>                                 </a:t>
                </a:r>
                <a:r>
                  <a:rPr lang="ru-RU" sz="2800" b="1">
                    <a:solidFill>
                      <a:srgbClr val="DCEFF0"/>
                    </a:solidFill>
                    <a:latin typeface="Cambria" pitchFamily="18" charset="0"/>
                  </a:rPr>
                  <a:t>звон</a:t>
                </a:r>
                <a:r>
                  <a:rPr lang="ru-RU" sz="2800" b="1">
                    <a:solidFill>
                      <a:srgbClr val="FF0000"/>
                    </a:solidFill>
                    <a:latin typeface="Cambria" pitchFamily="18" charset="0"/>
                  </a:rPr>
                  <a:t>и</a:t>
                </a:r>
                <a:r>
                  <a:rPr lang="ru-RU" sz="2800" b="1">
                    <a:solidFill>
                      <a:srgbClr val="DCEFF0"/>
                    </a:solidFill>
                    <a:latin typeface="Cambria" pitchFamily="18" charset="0"/>
                  </a:rPr>
                  <a:t>т</a:t>
                </a:r>
              </a:p>
            </p:txBody>
          </p:sp>
        </p:grpSp>
        <p:sp>
          <p:nvSpPr>
            <p:cNvPr id="36883" name="TextBox 25"/>
            <p:cNvSpPr txBox="1">
              <a:spLocks noChangeArrowheads="1"/>
            </p:cNvSpPr>
            <p:nvPr/>
          </p:nvSpPr>
          <p:spPr bwMode="auto">
            <a:xfrm>
              <a:off x="2590946" y="3742118"/>
              <a:ext cx="1812224" cy="392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DCEFF0"/>
                  </a:solidFill>
                  <a:latin typeface="Cambria" pitchFamily="18" charset="0"/>
                </a:rPr>
                <a:t>рак</a:t>
              </a:r>
              <a:r>
                <a:rPr lang="ru-RU" sz="2800" b="1">
                  <a:solidFill>
                    <a:srgbClr val="FF0000"/>
                  </a:solidFill>
                  <a:latin typeface="Cambria" pitchFamily="18" charset="0"/>
                </a:rPr>
                <a:t>у</a:t>
              </a:r>
              <a:r>
                <a:rPr lang="ru-RU" sz="2800" b="1">
                  <a:solidFill>
                    <a:srgbClr val="DCEFF0"/>
                  </a:solidFill>
                  <a:latin typeface="Cambria" pitchFamily="18" charset="0"/>
                </a:rPr>
                <a:t>шка</a:t>
              </a:r>
              <a:endParaRPr lang="ru-RU" sz="2800" b="1">
                <a:solidFill>
                  <a:srgbClr val="FF0000"/>
                </a:solidFill>
                <a:latin typeface="Cambria" pitchFamily="18" charset="0"/>
              </a:endParaRPr>
            </a:p>
          </p:txBody>
        </p:sp>
      </p:grpSp>
      <p:cxnSp>
        <p:nvCxnSpPr>
          <p:cNvPr id="45" name="Прямая соединительная линия 44"/>
          <p:cNvCxnSpPr/>
          <p:nvPr/>
        </p:nvCxnSpPr>
        <p:spPr>
          <a:xfrm flipH="1">
            <a:off x="6443663" y="3860800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467544" y="476672"/>
            <a:ext cx="3528392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Выбери </a:t>
            </a:r>
          </a:p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карточки </a:t>
            </a:r>
          </a:p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со словами, </a:t>
            </a:r>
          </a:p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 в которых верно поставлено </a:t>
            </a:r>
          </a:p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ударение!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H="1">
            <a:off x="6156325" y="5445125"/>
            <a:ext cx="71438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6156325" y="2276475"/>
            <a:ext cx="71438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38" grpId="0" animBg="1"/>
      <p:bldP spid="38" grpId="1" animBg="1"/>
      <p:bldP spid="38" grpId="2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4189413" y="1217613"/>
            <a:ext cx="3960812" cy="96043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статУя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11638" y="1217613"/>
            <a:ext cx="3960812" cy="96043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бАнты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11638" y="1217613"/>
            <a:ext cx="3960812" cy="960437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40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4800" b="1" dirty="0" err="1">
                <a:solidFill>
                  <a:schemeClr val="tx1"/>
                </a:solidFill>
                <a:latin typeface="Cambria" pitchFamily="18" charset="0"/>
              </a:rPr>
              <a:t>бАловать</a:t>
            </a:r>
            <a:endParaRPr lang="ru-RU" sz="48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>
              <a:defRPr/>
            </a:pP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211638" y="2836863"/>
            <a:ext cx="3922712" cy="9525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петлЯ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214813" y="2836863"/>
            <a:ext cx="3957637" cy="9525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чЕрпать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211638" y="2836863"/>
            <a:ext cx="3957637" cy="952500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40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пОняла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>
              <a:defRPr/>
            </a:pP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189413" y="4456113"/>
            <a:ext cx="3956050" cy="9525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искрА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214813" y="4456113"/>
            <a:ext cx="3957637" cy="9525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средствА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214813" y="4456113"/>
            <a:ext cx="3957637" cy="952500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40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закУпорил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>
              <a:defRPr/>
            </a:pP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Picture 4" descr="http://detsad-kitty.ru/uploads/posts/2014-08/1408960950_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3398838"/>
            <a:ext cx="2089150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Прямоугольник 33">
            <a:hlinkClick r:id="" action="ppaction://hlinkshowjump?jump=nextslide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Дальше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67544" y="476672"/>
            <a:ext cx="3528392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Выбери </a:t>
            </a:r>
          </a:p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карточки </a:t>
            </a:r>
          </a:p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со словами, </a:t>
            </a:r>
          </a:p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 в которых верно поставлено </a:t>
            </a:r>
          </a:p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ударение!</a:t>
            </a:r>
          </a:p>
        </p:txBody>
      </p:sp>
      <p:grpSp>
        <p:nvGrpSpPr>
          <p:cNvPr id="2" name="Группа 19"/>
          <p:cNvGrpSpPr>
            <a:grpSpLocks/>
          </p:cNvGrpSpPr>
          <p:nvPr/>
        </p:nvGrpSpPr>
        <p:grpSpPr bwMode="auto">
          <a:xfrm>
            <a:off x="3995738" y="836613"/>
            <a:ext cx="4319587" cy="5197475"/>
            <a:chOff x="1142977" y="285734"/>
            <a:chExt cx="4572001" cy="3898394"/>
          </a:xfrm>
        </p:grpSpPr>
        <p:grpSp>
          <p:nvGrpSpPr>
            <p:cNvPr id="37906" name="Группа 20"/>
            <p:cNvGrpSpPr>
              <a:grpSpLocks/>
            </p:cNvGrpSpPr>
            <p:nvPr/>
          </p:nvGrpSpPr>
          <p:grpSpPr bwMode="auto">
            <a:xfrm>
              <a:off x="1142977" y="285734"/>
              <a:ext cx="4572001" cy="3898394"/>
              <a:chOff x="-10251601" y="500048"/>
              <a:chExt cx="4572001" cy="3898394"/>
            </a:xfrm>
          </p:grpSpPr>
          <p:pic>
            <p:nvPicPr>
              <p:cNvPr id="51" name="Рисунок 50" descr="Рисунок2.png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-10251601" y="500048"/>
                <a:ext cx="4572001" cy="3898394"/>
              </a:xfrm>
              <a:prstGeom prst="rect">
                <a:avLst/>
              </a:prstGeom>
            </p:spPr>
          </p:pic>
          <p:sp>
            <p:nvSpPr>
              <p:cNvPr id="37909" name="TextBox 27"/>
              <p:cNvSpPr txBox="1">
                <a:spLocks noChangeArrowheads="1"/>
              </p:cNvSpPr>
              <p:nvPr/>
            </p:nvSpPr>
            <p:spPr bwMode="auto">
              <a:xfrm>
                <a:off x="-8803292" y="1580168"/>
                <a:ext cx="2819983" cy="392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400" b="1">
                    <a:solidFill>
                      <a:schemeClr val="bg1"/>
                    </a:solidFill>
                  </a:rPr>
                  <a:t> </a:t>
                </a:r>
                <a:r>
                  <a:rPr lang="ru-RU" sz="2800" b="1">
                    <a:solidFill>
                      <a:srgbClr val="DCEFF0"/>
                    </a:solidFill>
                    <a:latin typeface="Cambria" pitchFamily="18" charset="0"/>
                  </a:rPr>
                  <a:t>б</a:t>
                </a:r>
                <a:r>
                  <a:rPr lang="ru-RU" sz="2800" b="1">
                    <a:solidFill>
                      <a:srgbClr val="FF0000"/>
                    </a:solidFill>
                    <a:latin typeface="Cambria" pitchFamily="18" charset="0"/>
                  </a:rPr>
                  <a:t>а</a:t>
                </a:r>
                <a:r>
                  <a:rPr lang="ru-RU" sz="2800" b="1">
                    <a:solidFill>
                      <a:srgbClr val="DCEFF0"/>
                    </a:solidFill>
                    <a:latin typeface="Cambria" pitchFamily="18" charset="0"/>
                  </a:rPr>
                  <a:t>нты</a:t>
                </a:r>
              </a:p>
            </p:txBody>
          </p:sp>
          <p:sp>
            <p:nvSpPr>
              <p:cNvPr id="37910" name="TextBox 28"/>
              <p:cNvSpPr txBox="1">
                <a:spLocks noChangeArrowheads="1"/>
              </p:cNvSpPr>
              <p:nvPr/>
            </p:nvSpPr>
            <p:spPr bwMode="auto">
              <a:xfrm>
                <a:off x="-8727431" y="2498270"/>
                <a:ext cx="2322544" cy="669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400" b="1">
                    <a:solidFill>
                      <a:schemeClr val="bg1"/>
                    </a:solidFill>
                  </a:rPr>
                  <a:t>                                 </a:t>
                </a:r>
                <a:r>
                  <a:rPr lang="ru-RU" sz="2800" b="1">
                    <a:solidFill>
                      <a:srgbClr val="DCEFF0"/>
                    </a:solidFill>
                    <a:latin typeface="Cambria" pitchFamily="18" charset="0"/>
                  </a:rPr>
                  <a:t>ч</a:t>
                </a:r>
                <a:r>
                  <a:rPr lang="ru-RU" sz="2800" b="1">
                    <a:solidFill>
                      <a:srgbClr val="FF0000"/>
                    </a:solidFill>
                    <a:latin typeface="Cambria" pitchFamily="18" charset="0"/>
                  </a:rPr>
                  <a:t>е</a:t>
                </a:r>
                <a:r>
                  <a:rPr lang="ru-RU" sz="2800" b="1">
                    <a:solidFill>
                      <a:srgbClr val="DCEFF0"/>
                    </a:solidFill>
                    <a:latin typeface="Cambria" pitchFamily="18" charset="0"/>
                  </a:rPr>
                  <a:t>рпать</a:t>
                </a:r>
              </a:p>
            </p:txBody>
          </p:sp>
        </p:grpSp>
        <p:sp>
          <p:nvSpPr>
            <p:cNvPr id="37907" name="TextBox 48"/>
            <p:cNvSpPr txBox="1">
              <a:spLocks noChangeArrowheads="1"/>
            </p:cNvSpPr>
            <p:nvPr/>
          </p:nvSpPr>
          <p:spPr bwMode="auto">
            <a:xfrm>
              <a:off x="2515070" y="3742118"/>
              <a:ext cx="2362689" cy="392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 b="1">
                  <a:solidFill>
                    <a:srgbClr val="DCEFF0"/>
                  </a:solidFill>
                  <a:latin typeface="Cambria" pitchFamily="18" charset="0"/>
                </a:rPr>
                <a:t>зак</a:t>
              </a:r>
              <a:r>
                <a:rPr lang="ru-RU" sz="2800" b="1">
                  <a:solidFill>
                    <a:srgbClr val="FF0000"/>
                  </a:solidFill>
                  <a:latin typeface="Cambria" pitchFamily="18" charset="0"/>
                </a:rPr>
                <a:t>у</a:t>
              </a:r>
              <a:r>
                <a:rPr lang="ru-RU" sz="2800" b="1">
                  <a:solidFill>
                    <a:srgbClr val="DCEFF0"/>
                  </a:solidFill>
                  <a:latin typeface="Cambria" pitchFamily="18" charset="0"/>
                </a:rPr>
                <a:t>порил</a:t>
              </a:r>
              <a:endParaRPr lang="ru-RU" sz="2800" b="1">
                <a:solidFill>
                  <a:srgbClr val="FF0000"/>
                </a:solidFill>
                <a:latin typeface="Cambria" pitchFamily="18" charset="0"/>
              </a:endParaRPr>
            </a:p>
          </p:txBody>
        </p:sp>
      </p:grpSp>
      <p:cxnSp>
        <p:nvCxnSpPr>
          <p:cNvPr id="45" name="Прямая соединительная линия 44"/>
          <p:cNvCxnSpPr/>
          <p:nvPr/>
        </p:nvCxnSpPr>
        <p:spPr>
          <a:xfrm flipH="1">
            <a:off x="5867400" y="3860800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5795963" y="2276475"/>
            <a:ext cx="71437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6084888" y="5445125"/>
            <a:ext cx="71437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38" grpId="0" animBg="1"/>
      <p:bldP spid="38" grpId="1" animBg="1"/>
      <p:bldP spid="38" grpId="2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4189413" y="1217613"/>
            <a:ext cx="3960812" cy="96043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хозяевА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11638" y="1217613"/>
            <a:ext cx="3960812" cy="960437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блЕклый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11638" y="1217613"/>
            <a:ext cx="3960812" cy="960437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40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4800" b="1" dirty="0" err="1">
                <a:solidFill>
                  <a:schemeClr val="tx1"/>
                </a:solidFill>
                <a:latin typeface="Cambria" pitchFamily="18" charset="0"/>
              </a:rPr>
              <a:t>шАрфы</a:t>
            </a:r>
            <a:endParaRPr lang="ru-RU" sz="48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>
              <a:defRPr/>
            </a:pP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211638" y="2836863"/>
            <a:ext cx="3922712" cy="9525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грУшевый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214813" y="2836863"/>
            <a:ext cx="3957637" cy="9525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центнЕр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214813" y="2836863"/>
            <a:ext cx="3957637" cy="952500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40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бармЕн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>
              <a:defRPr/>
            </a:pP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189413" y="4456113"/>
            <a:ext cx="3956050" cy="9525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вербА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214813" y="4456113"/>
            <a:ext cx="3957637" cy="9525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зУбчатый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140200" y="4456113"/>
            <a:ext cx="3957638" cy="952500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9999">
                <a:schemeClr val="bg1">
                  <a:lumMod val="95000"/>
                </a:schemeClr>
              </a:gs>
              <a:gs pos="7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40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5400" b="1" dirty="0" err="1">
                <a:solidFill>
                  <a:schemeClr val="tx1"/>
                </a:solidFill>
                <a:latin typeface="Cambria" pitchFamily="18" charset="0"/>
              </a:rPr>
              <a:t>ломОть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  <a:p>
            <a:pPr algn="ctr">
              <a:defRPr/>
            </a:pPr>
            <a:endParaRPr lang="be-BY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Picture 4" descr="http://detsad-kitty.ru/uploads/posts/2014-08/1408960950_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3398838"/>
            <a:ext cx="2089150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Прямоугольник 33">
            <a:hlinkClick r:id="" action="ppaction://hlinkshowjump?jump=endshow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Выход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2" name="Группа 19"/>
          <p:cNvGrpSpPr>
            <a:grpSpLocks/>
          </p:cNvGrpSpPr>
          <p:nvPr/>
        </p:nvGrpSpPr>
        <p:grpSpPr bwMode="auto">
          <a:xfrm>
            <a:off x="3995738" y="836613"/>
            <a:ext cx="4319587" cy="5197475"/>
            <a:chOff x="1142977" y="285734"/>
            <a:chExt cx="4572001" cy="3898394"/>
          </a:xfrm>
        </p:grpSpPr>
        <p:grpSp>
          <p:nvGrpSpPr>
            <p:cNvPr id="38930" name="Группа 20"/>
            <p:cNvGrpSpPr>
              <a:grpSpLocks/>
            </p:cNvGrpSpPr>
            <p:nvPr/>
          </p:nvGrpSpPr>
          <p:grpSpPr bwMode="auto">
            <a:xfrm>
              <a:off x="1142977" y="285734"/>
              <a:ext cx="4572001" cy="3898394"/>
              <a:chOff x="-10251601" y="500048"/>
              <a:chExt cx="4572001" cy="3898394"/>
            </a:xfrm>
          </p:grpSpPr>
          <p:pic>
            <p:nvPicPr>
              <p:cNvPr id="36" name="Рисунок 35" descr="Рисунок2.png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-10251601" y="500048"/>
                <a:ext cx="4572001" cy="3898394"/>
              </a:xfrm>
              <a:prstGeom prst="rect">
                <a:avLst/>
              </a:prstGeom>
            </p:spPr>
          </p:pic>
          <p:sp>
            <p:nvSpPr>
              <p:cNvPr id="38933" name="TextBox 27"/>
              <p:cNvSpPr txBox="1">
                <a:spLocks noChangeArrowheads="1"/>
              </p:cNvSpPr>
              <p:nvPr/>
            </p:nvSpPr>
            <p:spPr bwMode="auto">
              <a:xfrm>
                <a:off x="-8872590" y="1580168"/>
                <a:ext cx="2612862" cy="392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400" b="1">
                    <a:solidFill>
                      <a:schemeClr val="bg1"/>
                    </a:solidFill>
                  </a:rPr>
                  <a:t> </a:t>
                </a:r>
                <a:r>
                  <a:rPr lang="ru-RU" sz="2800" b="1">
                    <a:solidFill>
                      <a:srgbClr val="DCEFF0"/>
                    </a:solidFill>
                    <a:latin typeface="Cambria" pitchFamily="18" charset="0"/>
                  </a:rPr>
                  <a:t>ш</a:t>
                </a:r>
                <a:r>
                  <a:rPr lang="ru-RU" sz="2800" b="1">
                    <a:solidFill>
                      <a:srgbClr val="FF0000"/>
                    </a:solidFill>
                    <a:latin typeface="Cambria" pitchFamily="18" charset="0"/>
                  </a:rPr>
                  <a:t>а</a:t>
                </a:r>
                <a:r>
                  <a:rPr lang="ru-RU" sz="2800" b="1">
                    <a:solidFill>
                      <a:srgbClr val="DCEFF0"/>
                    </a:solidFill>
                    <a:latin typeface="Cambria" pitchFamily="18" charset="0"/>
                  </a:rPr>
                  <a:t>рфы</a:t>
                </a:r>
              </a:p>
            </p:txBody>
          </p:sp>
          <p:sp>
            <p:nvSpPr>
              <p:cNvPr id="38934" name="TextBox 28"/>
              <p:cNvSpPr txBox="1">
                <a:spLocks noChangeArrowheads="1"/>
              </p:cNvSpPr>
              <p:nvPr/>
            </p:nvSpPr>
            <p:spPr bwMode="auto">
              <a:xfrm>
                <a:off x="-8879508" y="2498270"/>
                <a:ext cx="2322543" cy="669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400" b="1">
                    <a:solidFill>
                      <a:schemeClr val="bg1"/>
                    </a:solidFill>
                  </a:rPr>
                  <a:t>                                 </a:t>
                </a:r>
                <a:r>
                  <a:rPr lang="ru-RU" sz="2800" b="1">
                    <a:solidFill>
                      <a:srgbClr val="DCEFF0"/>
                    </a:solidFill>
                    <a:latin typeface="Cambria" pitchFamily="18" charset="0"/>
                  </a:rPr>
                  <a:t>гр</a:t>
                </a:r>
                <a:r>
                  <a:rPr lang="ru-RU" sz="2800" b="1">
                    <a:solidFill>
                      <a:srgbClr val="FF0000"/>
                    </a:solidFill>
                    <a:latin typeface="Cambria" pitchFamily="18" charset="0"/>
                  </a:rPr>
                  <a:t>у</a:t>
                </a:r>
                <a:r>
                  <a:rPr lang="ru-RU" sz="2800" b="1">
                    <a:solidFill>
                      <a:srgbClr val="DCEFF0"/>
                    </a:solidFill>
                    <a:latin typeface="Cambria" pitchFamily="18" charset="0"/>
                  </a:rPr>
                  <a:t>шевый</a:t>
                </a:r>
              </a:p>
            </p:txBody>
          </p:sp>
        </p:grpSp>
        <p:sp>
          <p:nvSpPr>
            <p:cNvPr id="38931" name="TextBox 25"/>
            <p:cNvSpPr txBox="1">
              <a:spLocks noChangeArrowheads="1"/>
            </p:cNvSpPr>
            <p:nvPr/>
          </p:nvSpPr>
          <p:spPr bwMode="auto">
            <a:xfrm>
              <a:off x="2515070" y="3742118"/>
              <a:ext cx="1529654" cy="392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DCEFF0"/>
                  </a:solidFill>
                  <a:latin typeface="Cambria" pitchFamily="18" charset="0"/>
                </a:rPr>
                <a:t>лом</a:t>
              </a:r>
              <a:r>
                <a:rPr lang="ru-RU" sz="2800" b="1">
                  <a:solidFill>
                    <a:srgbClr val="FF0000"/>
                  </a:solidFill>
                  <a:latin typeface="Cambria" pitchFamily="18" charset="0"/>
                </a:rPr>
                <a:t>о</a:t>
              </a:r>
              <a:r>
                <a:rPr lang="ru-RU" sz="2800" b="1">
                  <a:solidFill>
                    <a:srgbClr val="DCEFF0"/>
                  </a:solidFill>
                  <a:latin typeface="Cambria" pitchFamily="18" charset="0"/>
                </a:rPr>
                <a:t>ть</a:t>
              </a:r>
              <a:endParaRPr lang="ru-RU" sz="2800" b="1">
                <a:solidFill>
                  <a:srgbClr val="FF0000"/>
                </a:solidFill>
                <a:latin typeface="Cambria" pitchFamily="18" charset="0"/>
              </a:endParaRPr>
            </a:p>
          </p:txBody>
        </p:sp>
      </p:grpSp>
      <p:cxnSp>
        <p:nvCxnSpPr>
          <p:cNvPr id="22" name="Прямая соединительная линия 21"/>
          <p:cNvCxnSpPr/>
          <p:nvPr/>
        </p:nvCxnSpPr>
        <p:spPr>
          <a:xfrm flipH="1">
            <a:off x="5867400" y="2276475"/>
            <a:ext cx="71438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>
            <a:off x="5867400" y="3860800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6156325" y="5445125"/>
            <a:ext cx="71438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467544" y="476672"/>
            <a:ext cx="3528392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Выбери </a:t>
            </a:r>
          </a:p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карточки </a:t>
            </a:r>
          </a:p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со словами, </a:t>
            </a:r>
          </a:p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 в которых верно поставлено </a:t>
            </a:r>
          </a:p>
          <a:p>
            <a:pPr algn="ctr">
              <a:defRPr/>
            </a:pPr>
            <a:r>
              <a:rPr lang="ru-RU" sz="3100" b="1" i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</a:rPr>
              <a:t>ударение!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38" grpId="0" animBg="1"/>
      <p:bldP spid="38" grpId="1" animBg="1"/>
      <p:bldP spid="38" grpId="2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/>
          <p:cNvSpPr>
            <a:spLocks noChangeArrowheads="1"/>
          </p:cNvSpPr>
          <p:nvPr/>
        </p:nvSpPr>
        <p:spPr bwMode="auto">
          <a:xfrm>
            <a:off x="827584" y="2924944"/>
            <a:ext cx="87129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  <a:p>
            <a:r>
              <a:rPr lang="ru-RU" b="1" i="1" dirty="0">
                <a:solidFill>
                  <a:srgbClr val="264C00"/>
                </a:solidFill>
              </a:rPr>
              <a:t>Автор шаблона презентации: </a:t>
            </a:r>
            <a:r>
              <a:rPr lang="ru-RU" b="1" i="1" dirty="0" err="1">
                <a:solidFill>
                  <a:srgbClr val="264C00"/>
                </a:solidFill>
              </a:rPr>
              <a:t>Ранько</a:t>
            </a:r>
            <a:r>
              <a:rPr lang="ru-RU" b="1" i="1" dirty="0">
                <a:solidFill>
                  <a:srgbClr val="264C00"/>
                </a:solidFill>
              </a:rPr>
              <a:t> Елена </a:t>
            </a:r>
            <a:r>
              <a:rPr lang="ru-RU" b="1" i="1" dirty="0" smtClean="0">
                <a:solidFill>
                  <a:srgbClr val="264C00"/>
                </a:solidFill>
              </a:rPr>
              <a:t>Алексеевна. </a:t>
            </a:r>
            <a:r>
              <a:rPr lang="ru-RU" i="1" dirty="0" smtClean="0">
                <a:solidFill>
                  <a:srgbClr val="264C00"/>
                </a:solidFill>
              </a:rPr>
              <a:t>Сайт:</a:t>
            </a:r>
            <a:r>
              <a:rPr lang="en-US" i="1" dirty="0" smtClean="0">
                <a:hlinkClick r:id="rId2"/>
              </a:rPr>
              <a:t>http://elenaranko.ucoz.ru/</a:t>
            </a:r>
            <a:r>
              <a:rPr lang="ru-RU" i="1" dirty="0" smtClean="0"/>
              <a:t> </a:t>
            </a:r>
            <a:endParaRPr lang="ru-RU" i="1" dirty="0"/>
          </a:p>
          <a:p>
            <a:endParaRPr lang="ru-RU" sz="2400" b="1" i="1" dirty="0">
              <a:solidFill>
                <a:srgbClr val="264C00"/>
              </a:solidFill>
            </a:endParaRPr>
          </a:p>
        </p:txBody>
      </p:sp>
      <p:sp>
        <p:nvSpPr>
          <p:cNvPr id="39944" name="Прямоугольник 15"/>
          <p:cNvSpPr>
            <a:spLocks noChangeArrowheads="1"/>
          </p:cNvSpPr>
          <p:nvPr/>
        </p:nvSpPr>
        <p:spPr bwMode="auto">
          <a:xfrm>
            <a:off x="755576" y="1484784"/>
            <a:ext cx="777557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hlinkClick r:id="rId3"/>
              </a:rPr>
              <a:t>http://easyen.ru/load/metodika/technologicheski_priem/videourok_sozdanie_prezentacij_s_primeneniem_tekhnologicheskogo_prijoma_tablo_chast_1/246-1-0-37052</a:t>
            </a:r>
            <a:r>
              <a:rPr lang="ru-RU" sz="1400" dirty="0"/>
              <a:t>  </a:t>
            </a:r>
            <a:r>
              <a:rPr lang="ru-RU" sz="1400" dirty="0">
                <a:solidFill>
                  <a:srgbClr val="006600"/>
                </a:solidFill>
              </a:rPr>
              <a:t>- </a:t>
            </a:r>
            <a:r>
              <a:rPr lang="ru-RU" sz="1400" b="1" dirty="0" err="1">
                <a:solidFill>
                  <a:srgbClr val="264C00"/>
                </a:solidFill>
              </a:rPr>
              <a:t>видеоурок</a:t>
            </a:r>
            <a:r>
              <a:rPr lang="ru-RU" sz="1400" b="1" dirty="0">
                <a:solidFill>
                  <a:srgbClr val="264C00"/>
                </a:solidFill>
              </a:rPr>
              <a:t> </a:t>
            </a:r>
            <a:r>
              <a:rPr lang="ru-RU" sz="1400" b="1" dirty="0" err="1">
                <a:solidFill>
                  <a:srgbClr val="264C00"/>
                </a:solidFill>
              </a:rPr>
              <a:t>Н.Н.Покровковой</a:t>
            </a:r>
            <a:r>
              <a:rPr lang="ru-RU" sz="1400" b="1" dirty="0">
                <a:solidFill>
                  <a:srgbClr val="264C00"/>
                </a:solidFill>
              </a:rPr>
              <a:t> «Создание презентаций </a:t>
            </a:r>
            <a:r>
              <a:rPr lang="ru-RU" sz="1400" b="1" dirty="0" smtClean="0">
                <a:solidFill>
                  <a:srgbClr val="264C00"/>
                </a:solidFill>
              </a:rPr>
              <a:t>с </a:t>
            </a:r>
            <a:r>
              <a:rPr lang="ru-RU" sz="1400" b="1" dirty="0">
                <a:solidFill>
                  <a:srgbClr val="264C00"/>
                </a:solidFill>
              </a:rPr>
              <a:t>применением технологического приёма «Табло» </a:t>
            </a:r>
            <a:r>
              <a:rPr lang="ru-RU" sz="1400" b="1" dirty="0" smtClean="0">
                <a:solidFill>
                  <a:srgbClr val="264C00"/>
                </a:solidFill>
              </a:rPr>
              <a:t>(</a:t>
            </a:r>
            <a:r>
              <a:rPr lang="ru-RU" sz="1400" b="1" dirty="0">
                <a:solidFill>
                  <a:srgbClr val="264C00"/>
                </a:solidFill>
              </a:rPr>
              <a:t>автор приема Людмила Беляева)</a:t>
            </a:r>
          </a:p>
          <a:p>
            <a:r>
              <a:rPr lang="en-US" sz="1400" dirty="0">
                <a:hlinkClick r:id="rId4"/>
              </a:rPr>
              <a:t>http://easyen.ru/load/metodika/technologicheski_priem/videourok_sozdanie_prezentacij_s_primeneniem_tekhnologicheskogo_prijoma_vsplyvajushhie_okna/246-1-0-35857</a:t>
            </a:r>
            <a:r>
              <a:rPr lang="ru-RU" sz="1400" dirty="0"/>
              <a:t> - </a:t>
            </a:r>
            <a:r>
              <a:rPr lang="ru-RU" sz="1400" b="1" dirty="0" err="1">
                <a:solidFill>
                  <a:srgbClr val="264C00"/>
                </a:solidFill>
              </a:rPr>
              <a:t>видеоурок</a:t>
            </a:r>
            <a:r>
              <a:rPr lang="ru-RU" sz="1400" b="1" dirty="0">
                <a:solidFill>
                  <a:srgbClr val="264C00"/>
                </a:solidFill>
              </a:rPr>
              <a:t> </a:t>
            </a:r>
            <a:r>
              <a:rPr lang="ru-RU" sz="1400" b="1" dirty="0" err="1">
                <a:solidFill>
                  <a:srgbClr val="264C00"/>
                </a:solidFill>
              </a:rPr>
              <a:t>Н.Н.Покровковой</a:t>
            </a:r>
            <a:r>
              <a:rPr lang="ru-RU" sz="1400" b="1" dirty="0">
                <a:solidFill>
                  <a:srgbClr val="264C00"/>
                </a:solidFill>
              </a:rPr>
              <a:t> «Создание презентаций с применением технологического приёма «Всплывающие окна» (автор  приема </a:t>
            </a:r>
            <a:r>
              <a:rPr lang="ru-RU" sz="1400" b="1" dirty="0" smtClean="0">
                <a:solidFill>
                  <a:srgbClr val="264C00"/>
                </a:solidFill>
              </a:rPr>
              <a:t>Георгий Осипович </a:t>
            </a:r>
            <a:r>
              <a:rPr lang="ru-RU" sz="1400" b="1" dirty="0" err="1" smtClean="0">
                <a:solidFill>
                  <a:srgbClr val="264C00"/>
                </a:solidFill>
              </a:rPr>
              <a:t>Аствацатуров</a:t>
            </a:r>
            <a:r>
              <a:rPr lang="ru-RU" sz="1400" b="1" dirty="0">
                <a:solidFill>
                  <a:srgbClr val="264C00"/>
                </a:solidFill>
              </a:rPr>
              <a:t>)</a:t>
            </a:r>
          </a:p>
          <a:p>
            <a:endParaRPr lang="ru-RU" sz="1400" dirty="0"/>
          </a:p>
        </p:txBody>
      </p:sp>
      <p:sp>
        <p:nvSpPr>
          <p:cNvPr id="39948" name="Прямоугольник 19"/>
          <p:cNvSpPr>
            <a:spLocks noChangeArrowheads="1"/>
          </p:cNvSpPr>
          <p:nvPr/>
        </p:nvSpPr>
        <p:spPr bwMode="auto">
          <a:xfrm>
            <a:off x="899592" y="4417367"/>
            <a:ext cx="82444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http://nachalo4ka.ru/wp-content/uploads/2014/08/fon-shkolnaya-doska-osennie-listya.png</a:t>
            </a:r>
            <a:r>
              <a:rPr lang="ru-RU" sz="1400" dirty="0"/>
              <a:t> </a:t>
            </a:r>
          </a:p>
        </p:txBody>
      </p:sp>
      <p:sp>
        <p:nvSpPr>
          <p:cNvPr id="31" name="Прямоугольник 30">
            <a:hlinkClick r:id="rId6" action="ppaction://hlinksldjump"/>
          </p:cNvPr>
          <p:cNvSpPr/>
          <p:nvPr/>
        </p:nvSpPr>
        <p:spPr>
          <a:xfrm>
            <a:off x="3491880" y="6309320"/>
            <a:ext cx="216024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К началу</a:t>
            </a:r>
          </a:p>
        </p:txBody>
      </p:sp>
      <p:sp>
        <p:nvSpPr>
          <p:cNvPr id="32" name="Прямоугольник 31">
            <a:hlinkClick r:id="rId6" action="ppaction://hlinksldjump"/>
          </p:cNvPr>
          <p:cNvSpPr/>
          <p:nvPr/>
        </p:nvSpPr>
        <p:spPr>
          <a:xfrm>
            <a:off x="1979712" y="692696"/>
            <a:ext cx="4464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Интернет-ресурсы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899592" y="393305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hlinkClick r:id="rId7"/>
              </a:rPr>
              <a:t>http://detsad-kitty.ru/uploads/posts/2014-08/1408960950_13.png</a:t>
            </a:r>
            <a:r>
              <a:rPr lang="ru-RU" sz="1400" dirty="0" smtClean="0"/>
              <a:t>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nachalo4ka.ru/wp-content/uploads/2014/08/fon-shkolnaya-doska-osennie-listy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613" y="549275"/>
            <a:ext cx="7950200" cy="567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27584" y="908720"/>
            <a:ext cx="7416824" cy="47089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Сначала выполни разминку: прочитай вслух слово и наведи на него курсор, чтобы проверить правильность ответа. Потом переходи к заданию: кликом перебирай  карточки, чтобы выбрать нужную, и жми на  рисунок     для проверки.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780928"/>
            <a:ext cx="750626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 </a:t>
            </a:r>
            <a:endParaRPr lang="ru-RU" sz="28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mbria" pitchFamily="18" charset="0"/>
            </a:endParaRPr>
          </a:p>
        </p:txBody>
      </p:sp>
      <p:pic>
        <p:nvPicPr>
          <p:cNvPr id="15365" name="Picture 4" descr="http://detsad-kitty.ru/uploads/posts/2014-08/1408960950_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5084763"/>
            <a:ext cx="719138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3" name="Скругленный прямоугольник 2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4" name="Скругленный прямоугольник 3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5" name="Скругленный прямоугольник 4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6" name="Скругленный прямоугольник 5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7" name="Скругленный прямоугольник 6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8" name="Скругленный прямоугольник 7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9" name="Скругленный прямоугольник 8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10" name="Скругленный прямоугольник 9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11" name="Скругленный прямоугольник 10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12" name="Скругленный прямоугольник 11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13" name="Скругленный прямоугольник 12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14" name="Скругленный прямоугольник 13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15" name="Скругленный прямоугольник 14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16" name="Скругленный прямоугольник 15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17" name="Скругленный прямоугольник 16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18" name="Скругленный прямоугольник 17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19" name="Скругленный прямоугольник 18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sp>
        <p:nvSpPr>
          <p:cNvPr id="20" name="Прямоугольник 19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899592" y="620688"/>
            <a:ext cx="2520280" cy="936104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</a:t>
            </a:r>
            <a:r>
              <a:rPr lang="ru-RU" sz="30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и</a:t>
            </a:r>
            <a:r>
              <a:rPr lang="ru-RU" sz="30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2051050" y="765175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899592" y="1484784"/>
            <a:ext cx="2520280" cy="1008112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и</a:t>
            </a: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2195513" y="1700213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899592" y="2420888"/>
            <a:ext cx="2520280" cy="1008112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у</a:t>
            </a: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1619250" y="2636838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899592" y="3356992"/>
            <a:ext cx="2520280" cy="1008112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</a:t>
            </a:r>
            <a:r>
              <a:rPr lang="ru-RU" sz="40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и</a:t>
            </a:r>
            <a:r>
              <a:rPr lang="ru-RU" sz="40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1043608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крапива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2555875" y="3573463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>
            <a:hlinkHover r:id="rId2" action="ppaction://hlinksldjump"/>
          </p:cNvPr>
          <p:cNvSpPr/>
          <p:nvPr/>
        </p:nvSpPr>
        <p:spPr>
          <a:xfrm>
            <a:off x="3491880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свекла</a:t>
            </a:r>
          </a:p>
        </p:txBody>
      </p:sp>
      <p:sp>
        <p:nvSpPr>
          <p:cNvPr id="21" name="Скругленный прямоугольник 20">
            <a:hlinkHover r:id="rId3" action="ppaction://hlinksldjump"/>
          </p:cNvPr>
          <p:cNvSpPr/>
          <p:nvPr/>
        </p:nvSpPr>
        <p:spPr>
          <a:xfrm>
            <a:off x="5940152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сироты</a:t>
            </a:r>
          </a:p>
        </p:txBody>
      </p:sp>
      <p:sp>
        <p:nvSpPr>
          <p:cNvPr id="22" name="Скругленный прямоугольник 21">
            <a:hlinkHover r:id="rId4" action="ppaction://hlinksldjump"/>
          </p:cNvPr>
          <p:cNvSpPr/>
          <p:nvPr/>
        </p:nvSpPr>
        <p:spPr>
          <a:xfrm>
            <a:off x="1043608" y="69269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украинский</a:t>
            </a:r>
          </a:p>
        </p:txBody>
      </p:sp>
      <p:sp>
        <p:nvSpPr>
          <p:cNvPr id="23" name="Скругленный прямоугольник 22">
            <a:hlinkHover r:id="rId5" action="ppaction://hlinksldjump"/>
          </p:cNvPr>
          <p:cNvSpPr/>
          <p:nvPr/>
        </p:nvSpPr>
        <p:spPr>
          <a:xfrm>
            <a:off x="3491880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сливовый</a:t>
            </a:r>
          </a:p>
        </p:txBody>
      </p:sp>
      <p:sp>
        <p:nvSpPr>
          <p:cNvPr id="24" name="Скругленный прямоугольник 23">
            <a:hlinkHover r:id="rId6" action="ppaction://hlinksldjump"/>
          </p:cNvPr>
          <p:cNvSpPr/>
          <p:nvPr/>
        </p:nvSpPr>
        <p:spPr>
          <a:xfrm>
            <a:off x="5940152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каталог</a:t>
            </a:r>
          </a:p>
        </p:txBody>
      </p:sp>
      <p:sp>
        <p:nvSpPr>
          <p:cNvPr id="25" name="Скругленный прямоугольник 24">
            <a:hlinkHover r:id="rId7" action="ppaction://hlinksldjump"/>
          </p:cNvPr>
          <p:cNvSpPr/>
          <p:nvPr/>
        </p:nvSpPr>
        <p:spPr>
          <a:xfrm>
            <a:off x="1043608" y="1628800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красивее</a:t>
            </a:r>
          </a:p>
        </p:txBody>
      </p:sp>
      <p:sp>
        <p:nvSpPr>
          <p:cNvPr id="26" name="Скругленный прямоугольник 25">
            <a:hlinkHover r:id="rId8" action="ppaction://hlinksldjump"/>
          </p:cNvPr>
          <p:cNvSpPr/>
          <p:nvPr/>
        </p:nvSpPr>
        <p:spPr>
          <a:xfrm>
            <a:off x="3491880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цыган</a:t>
            </a:r>
          </a:p>
        </p:txBody>
      </p:sp>
      <p:sp>
        <p:nvSpPr>
          <p:cNvPr id="27" name="Скругленный прямоугольник 26">
            <a:hlinkHover r:id="rId9" action="ppaction://hlinksldjump"/>
          </p:cNvPr>
          <p:cNvSpPr/>
          <p:nvPr/>
        </p:nvSpPr>
        <p:spPr>
          <a:xfrm>
            <a:off x="5940152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жалюзи</a:t>
            </a:r>
          </a:p>
        </p:txBody>
      </p:sp>
      <p:sp>
        <p:nvSpPr>
          <p:cNvPr id="28" name="Скругленный прямоугольник 27">
            <a:hlinkHover r:id="rId10" action="ppaction://hlinksldjump"/>
          </p:cNvPr>
          <p:cNvSpPr/>
          <p:nvPr/>
        </p:nvSpPr>
        <p:spPr>
          <a:xfrm>
            <a:off x="1043608" y="2564904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кухонный</a:t>
            </a:r>
          </a:p>
        </p:txBody>
      </p:sp>
      <p:sp>
        <p:nvSpPr>
          <p:cNvPr id="29" name="Скругленный прямоугольник 28">
            <a:hlinkHover r:id="rId11" action="ppaction://hlinksldjump"/>
          </p:cNvPr>
          <p:cNvSpPr/>
          <p:nvPr/>
        </p:nvSpPr>
        <p:spPr>
          <a:xfrm>
            <a:off x="3491880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ракушка</a:t>
            </a:r>
          </a:p>
        </p:txBody>
      </p:sp>
      <p:sp>
        <p:nvSpPr>
          <p:cNvPr id="30" name="Скругленный прямоугольник 29">
            <a:hlinkHover r:id="rId12" action="ppaction://hlinksldjump"/>
          </p:cNvPr>
          <p:cNvSpPr/>
          <p:nvPr/>
        </p:nvSpPr>
        <p:spPr>
          <a:xfrm>
            <a:off x="5940152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цепочка</a:t>
            </a:r>
          </a:p>
        </p:txBody>
      </p:sp>
      <p:sp>
        <p:nvSpPr>
          <p:cNvPr id="31" name="Скругленный прямоугольник 30">
            <a:hlinkHover r:id="rId13" action="ppaction://hlinksldjump"/>
          </p:cNvPr>
          <p:cNvSpPr/>
          <p:nvPr/>
        </p:nvSpPr>
        <p:spPr>
          <a:xfrm>
            <a:off x="1043608" y="3501008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звонит</a:t>
            </a:r>
          </a:p>
        </p:txBody>
      </p:sp>
      <p:sp>
        <p:nvSpPr>
          <p:cNvPr id="32" name="Скругленный прямоугольник 31">
            <a:hlinkHover r:id="rId14" action="ppaction://hlinksldjump"/>
          </p:cNvPr>
          <p:cNvSpPr/>
          <p:nvPr/>
        </p:nvSpPr>
        <p:spPr>
          <a:xfrm>
            <a:off x="3491880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торты</a:t>
            </a:r>
          </a:p>
        </p:txBody>
      </p:sp>
      <p:sp>
        <p:nvSpPr>
          <p:cNvPr id="33" name="Скругленный прямоугольник 32">
            <a:hlinkHover r:id="rId15" action="ppaction://hlinksldjump"/>
          </p:cNvPr>
          <p:cNvSpPr/>
          <p:nvPr/>
        </p:nvSpPr>
        <p:spPr>
          <a:xfrm>
            <a:off x="5940152" y="4437112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квартал</a:t>
            </a:r>
          </a:p>
        </p:txBody>
      </p:sp>
      <p:sp>
        <p:nvSpPr>
          <p:cNvPr id="34" name="Скругленный прямоугольник 33">
            <a:hlinkHover r:id="rId16" action="ppaction://hlinksldjump"/>
          </p:cNvPr>
          <p:cNvSpPr/>
          <p:nvPr/>
        </p:nvSpPr>
        <p:spPr>
          <a:xfrm>
            <a:off x="899592" y="4293096"/>
            <a:ext cx="2520280" cy="1008112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крап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и</a:t>
            </a:r>
            <a:r>
              <a:rPr lang="ru-RU" sz="3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ва</a:t>
            </a:r>
          </a:p>
        </p:txBody>
      </p:sp>
      <p:sp>
        <p:nvSpPr>
          <p:cNvPr id="35" name="Скругленный прямоугольник 34">
            <a:hlinkHover r:id="rId17" action="ppaction://hlinksldjump"/>
          </p:cNvPr>
          <p:cNvSpPr/>
          <p:nvPr/>
        </p:nvSpPr>
        <p:spPr>
          <a:xfrm>
            <a:off x="3491880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щавель</a:t>
            </a:r>
          </a:p>
        </p:txBody>
      </p:sp>
      <p:sp>
        <p:nvSpPr>
          <p:cNvPr id="36" name="Скругленный прямоугольник 35">
            <a:hlinkHover r:id="rId18" action="ppaction://hlinksldjump"/>
          </p:cNvPr>
          <p:cNvSpPr/>
          <p:nvPr/>
        </p:nvSpPr>
        <p:spPr>
          <a:xfrm>
            <a:off x="5940152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хлопоты</a:t>
            </a:r>
          </a:p>
        </p:txBody>
      </p:sp>
      <p:sp>
        <p:nvSpPr>
          <p:cNvPr id="37" name="Скругленный прямоугольник 36">
            <a:hlinkHover r:id="rId19" action="ppaction://hlinksldjump"/>
          </p:cNvPr>
          <p:cNvSpPr/>
          <p:nvPr/>
        </p:nvSpPr>
        <p:spPr>
          <a:xfrm>
            <a:off x="1043608" y="5373216"/>
            <a:ext cx="2232248" cy="72008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39999">
                <a:schemeClr val="bg1">
                  <a:lumMod val="85000"/>
                </a:schemeClr>
              </a:gs>
              <a:gs pos="7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>
            <a:solidFill>
              <a:srgbClr val="41820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6600"/>
                </a:solidFill>
                <a:latin typeface="Cambria" pitchFamily="18" charset="0"/>
                <a:cs typeface="Arial" pitchFamily="34" charset="0"/>
              </a:rPr>
              <a:t>столяр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2411413" y="4508500"/>
            <a:ext cx="7302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Прямоугольник 40">
            <a:hlinkClick r:id="rId20" action="ppaction://hlinksldjump"/>
          </p:cNvPr>
          <p:cNvSpPr/>
          <p:nvPr/>
        </p:nvSpPr>
        <p:spPr>
          <a:xfrm>
            <a:off x="3563888" y="6309320"/>
            <a:ext cx="223224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264C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Задание</a:t>
            </a:r>
            <a:endParaRPr lang="ru-RU" sz="2800" dirty="0">
              <a:ln w="18415" cmpd="sng">
                <a:solidFill>
                  <a:srgbClr val="006600"/>
                </a:solidFill>
                <a:prstDash val="solid"/>
              </a:ln>
              <a:solidFill>
                <a:srgbClr val="264C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нь Победы_06">
  <a:themeElements>
    <a:clrScheme name="Другая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336600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Победы_06</Template>
  <TotalTime>1158</TotalTime>
  <Words>624</Words>
  <Application>Microsoft Office PowerPoint</Application>
  <PresentationFormat>Экран (4:3)</PresentationFormat>
  <Paragraphs>463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День Победы_06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Ударение</dc:title>
  <dc:creator>Татьяна Ивановна</dc:creator>
  <cp:lastModifiedBy>Таня</cp:lastModifiedBy>
  <cp:revision>147</cp:revision>
  <dcterms:created xsi:type="dcterms:W3CDTF">2013-03-16T20:41:41Z</dcterms:created>
  <dcterms:modified xsi:type="dcterms:W3CDTF">2016-02-27T15:04:30Z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00080014780000000000010250600207f7000400038000</vt:lpwstr>
  </property>
</Properties>
</file>