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C74DCDFE-7BD8-4576-BAB7-FA570AA5C733}" type="datetimeFigureOut">
              <a:rPr lang="ru-RU" smtClean="0"/>
              <a:t>24.03.2016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9BC75A90-61A5-47CB-A80F-924B61AC39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DCDFE-7BD8-4576-BAB7-FA570AA5C733}" type="datetimeFigureOut">
              <a:rPr lang="ru-RU" smtClean="0"/>
              <a:t>24.03.2016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5A90-61A5-47CB-A80F-924B61AC39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DCDFE-7BD8-4576-BAB7-FA570AA5C733}" type="datetimeFigureOut">
              <a:rPr lang="ru-RU" smtClean="0"/>
              <a:t>24.03.2016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5A90-61A5-47CB-A80F-924B61AC39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DCDFE-7BD8-4576-BAB7-FA570AA5C733}" type="datetimeFigureOut">
              <a:rPr lang="ru-RU" smtClean="0"/>
              <a:t>24.03.2016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5A90-61A5-47CB-A80F-924B61AC39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DCDFE-7BD8-4576-BAB7-FA570AA5C733}" type="datetimeFigureOut">
              <a:rPr lang="ru-RU" smtClean="0"/>
              <a:t>24.03.2016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5A90-61A5-47CB-A80F-924B61AC39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DCDFE-7BD8-4576-BAB7-FA570AA5C733}" type="datetimeFigureOut">
              <a:rPr lang="ru-RU" smtClean="0"/>
              <a:t>24.03.2016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5A90-61A5-47CB-A80F-924B61AC397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DCDFE-7BD8-4576-BAB7-FA570AA5C733}" type="datetimeFigureOut">
              <a:rPr lang="ru-RU" smtClean="0"/>
              <a:t>24.03.2016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5A90-61A5-47CB-A80F-924B61AC397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DCDFE-7BD8-4576-BAB7-FA570AA5C733}" type="datetimeFigureOut">
              <a:rPr lang="ru-RU" smtClean="0"/>
              <a:t>24.03.2016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5A90-61A5-47CB-A80F-924B61AC39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DCDFE-7BD8-4576-BAB7-FA570AA5C733}" type="datetimeFigureOut">
              <a:rPr lang="ru-RU" smtClean="0"/>
              <a:t>24.03.2016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5A90-61A5-47CB-A80F-924B61AC39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C74DCDFE-7BD8-4576-BAB7-FA570AA5C733}" type="datetimeFigureOut">
              <a:rPr lang="ru-RU" smtClean="0"/>
              <a:t>24.03.2016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9BC75A90-61A5-47CB-A80F-924B61AC39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C74DCDFE-7BD8-4576-BAB7-FA570AA5C733}" type="datetimeFigureOut">
              <a:rPr lang="ru-RU" smtClean="0"/>
              <a:t>24.03.2016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9BC75A90-61A5-47CB-A80F-924B61AC39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C74DCDFE-7BD8-4576-BAB7-FA570AA5C733}" type="datetimeFigureOut">
              <a:rPr lang="ru-RU" smtClean="0"/>
              <a:t>24.03.2016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9BC75A90-61A5-47CB-A80F-924B61AC397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124744"/>
            <a:ext cx="7272808" cy="460851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СПП с несколькими придаточными и знаки препинания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в них</a:t>
            </a:r>
            <a:r>
              <a:rPr lang="ru-RU" dirty="0"/>
              <a:t/>
            </a:r>
            <a:br>
              <a:rPr lang="ru-RU" dirty="0"/>
            </a:br>
            <a:endParaRPr lang="ru-RU" sz="2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7446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620688"/>
            <a:ext cx="7560840" cy="5616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По </a:t>
            </a:r>
            <a:r>
              <a:rPr lang="ru-RU" b="1" dirty="0">
                <a:solidFill>
                  <a:srgbClr val="002060"/>
                </a:solidFill>
              </a:rPr>
              <a:t>милости Пугачева я имел добрую лошадь, с которой я делился скудной пищей и на которой ежедневно </a:t>
            </a:r>
            <a:r>
              <a:rPr lang="ru-RU" b="1" dirty="0" err="1">
                <a:solidFill>
                  <a:srgbClr val="002060"/>
                </a:solidFill>
              </a:rPr>
              <a:t>езжал</a:t>
            </a:r>
            <a:r>
              <a:rPr lang="ru-RU" b="1" dirty="0">
                <a:solidFill>
                  <a:srgbClr val="002060"/>
                </a:solidFill>
              </a:rPr>
              <a:t> я за город перестреливаться с пугачевскими наездниками. (</a:t>
            </a:r>
            <a:r>
              <a:rPr lang="ru-RU" b="1" dirty="0" err="1">
                <a:solidFill>
                  <a:srgbClr val="002060"/>
                </a:solidFill>
              </a:rPr>
              <a:t>А.С.Пушкин</a:t>
            </a:r>
            <a:r>
              <a:rPr lang="ru-RU" b="1" dirty="0">
                <a:solidFill>
                  <a:srgbClr val="002060"/>
                </a:solidFill>
              </a:rPr>
              <a:t>)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[__=], </a:t>
            </a:r>
            <a:r>
              <a:rPr lang="ru-RU" b="1" dirty="0">
                <a:solidFill>
                  <a:srgbClr val="FF0000"/>
                </a:solidFill>
              </a:rPr>
              <a:t>(с которой ___=) и (на которой=___).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1 </a:t>
            </a:r>
            <a:r>
              <a:rPr lang="ru-RU" dirty="0"/>
              <a:t>и 2 придаточные отвечают на один и тот же вопрос: какую? И являются придаточными определительными.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ОДНОРОДНОЕ 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589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700808"/>
            <a:ext cx="7272808" cy="4536504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chemeClr val="accent4"/>
                </a:solidFill>
              </a:rPr>
              <a:t>Прочитайте теоретический материал п. </a:t>
            </a:r>
            <a:r>
              <a:rPr lang="ru-RU" b="1" dirty="0" smtClean="0">
                <a:solidFill>
                  <a:schemeClr val="accent4"/>
                </a:solidFill>
              </a:rPr>
              <a:t>22 учебника   </a:t>
            </a:r>
            <a:r>
              <a:rPr lang="ru-RU" b="1" dirty="0">
                <a:solidFill>
                  <a:schemeClr val="accent4"/>
                </a:solidFill>
              </a:rPr>
              <a:t>и сопоставьте его со своими наблюдениями.  </a:t>
            </a:r>
            <a:endParaRPr lang="ru-RU" b="1" dirty="0" smtClean="0">
              <a:solidFill>
                <a:schemeClr val="accent4"/>
              </a:solidFill>
            </a:endParaRPr>
          </a:p>
          <a:p>
            <a:pPr marL="0" indent="0">
              <a:buNone/>
            </a:pPr>
            <a:endParaRPr lang="ru-RU" b="1" dirty="0" smtClean="0">
              <a:solidFill>
                <a:schemeClr val="accent4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accent4"/>
                </a:solidFill>
              </a:rPr>
              <a:t>Составьте </a:t>
            </a:r>
            <a:r>
              <a:rPr lang="ru-RU" b="1" dirty="0">
                <a:solidFill>
                  <a:schemeClr val="accent4"/>
                </a:solidFill>
              </a:rPr>
              <a:t>и напишите простой план текста. </a:t>
            </a:r>
            <a:endParaRPr lang="ru-RU" b="1" dirty="0" smtClean="0">
              <a:solidFill>
                <a:schemeClr val="accent4"/>
              </a:solidFill>
            </a:endParaRPr>
          </a:p>
          <a:p>
            <a:pPr marL="0" indent="0">
              <a:buNone/>
            </a:pPr>
            <a:endParaRPr lang="ru-RU" b="1" dirty="0" smtClean="0">
              <a:solidFill>
                <a:schemeClr val="accent4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accent4"/>
                </a:solidFill>
              </a:rPr>
              <a:t>Расскажите </a:t>
            </a:r>
            <a:r>
              <a:rPr lang="ru-RU" b="1" dirty="0">
                <a:solidFill>
                  <a:schemeClr val="accent4"/>
                </a:solidFill>
              </a:rPr>
              <a:t>о СПП с несколькими придаточными своему соседу по парте.</a:t>
            </a:r>
          </a:p>
        </p:txBody>
      </p:sp>
    </p:spTree>
    <p:extLst>
      <p:ext uri="{BB962C8B-B14F-4D97-AF65-F5344CB8AC3E}">
        <p14:creationId xmlns:p14="http://schemas.microsoft.com/office/powerpoint/2010/main" val="18179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620688"/>
            <a:ext cx="7632848" cy="5760640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FF0000"/>
                </a:solidFill>
              </a:rPr>
              <a:t>Алгоритм </a:t>
            </a:r>
            <a:endParaRPr lang="ru-RU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1</a:t>
            </a:r>
            <a:r>
              <a:rPr lang="ru-RU" b="1" dirty="0">
                <a:solidFill>
                  <a:srgbClr val="002060"/>
                </a:solidFill>
              </a:rPr>
              <a:t>.	Внимательно прочитать предложение, обозначить в нем грамматические основы и указать границы предикативных частей (простых предложений).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2.	Выделить все средства связи, не забывая о составных или употребленных рядом союзах.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3.	Установить смысловые связи между частями: для этого сначала найти главную, затем задать от нее вопрос(ы) к придаточной(-ым).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4.	Построить схему, показав на ней стрелочками зависимость частей друг от друга, расставить в ней знаки препинания. Перенести запятые в записанное предложение.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5.	Таким образом, внимательность при построении и анализе (включая пунктуационный) сложноподчиненного предложения – СПП с несколькими придаточными конкретно – и опора на перечисленные выше особенности этой синтаксической конструкции обеспечат правильное выполнение предлагаемых заданий.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1182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620689"/>
            <a:ext cx="6965245" cy="3600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Тест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6315527"/>
              </p:ext>
            </p:extLst>
          </p:nvPr>
        </p:nvGraphicFramePr>
        <p:xfrm>
          <a:off x="755576" y="1052736"/>
          <a:ext cx="7632848" cy="52565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32848"/>
              </a:tblGrid>
              <a:tr h="9360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1.Когда первый порыв радости прошел, Королевы заметили, что кроме Володи в передней находился еще один маленький человечек, окутанный в платки, шали и покрытый инеем.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83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2. То, что увидел он, было так неожиданно, что он испугался.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72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3. Егорушка сунул в карман пряник и попятился к двери, так как был уже не в силах дышать затхлым и кислым воздухом, в котором жили хозяева.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83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4. Если завтра увидите его, то попросите. Чтобы он ко мне заехал на минутку.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360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5.Кто же, наконец, это неуловимый, таинственный Варламов, о котором так много говорят, которого презирает Соломон и который нужен даже красивой графине?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360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6. Рассказывали также, что раза два в год графиня давала бал, на который приглашались дворяне и чиновники со всей губернии и приезжал даже Варламов…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72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7.Как будто от того, что траве не видно в потемках своей старости, в ней поднимается весела. Молодая трескотня, какой не бывает днем…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72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8. А то, бывало, едешь мимо </a:t>
                      </a:r>
                      <a:r>
                        <a:rPr lang="ru-RU" sz="1200" dirty="0" err="1">
                          <a:effectLst/>
                        </a:rPr>
                        <a:t>балочки</a:t>
                      </a:r>
                      <a:r>
                        <a:rPr lang="ru-RU" sz="1200" dirty="0">
                          <a:effectLst/>
                        </a:rPr>
                        <a:t>, где есть кусты, и слышишь, как птица, которую степняки зовут </a:t>
                      </a:r>
                      <a:r>
                        <a:rPr lang="ru-RU" sz="1200" dirty="0" err="1">
                          <a:effectLst/>
                        </a:rPr>
                        <a:t>сплюком</a:t>
                      </a:r>
                      <a:r>
                        <a:rPr lang="ru-RU" sz="1200" dirty="0">
                          <a:effectLst/>
                        </a:rPr>
                        <a:t>, кому-то кричит: «Сплю! Сплю! Сплю!»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742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620688"/>
            <a:ext cx="7708573" cy="568863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1.Распределите </a:t>
            </a:r>
            <a:r>
              <a:rPr lang="ru-RU" dirty="0"/>
              <a:t>предложения по количеству грамматических основ. Сколько всего групп у вас получилось?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(</a:t>
            </a:r>
            <a:r>
              <a:rPr lang="ru-RU" dirty="0">
                <a:solidFill>
                  <a:srgbClr val="FF0000"/>
                </a:solidFill>
              </a:rPr>
              <a:t>ответ: две, в предложениях №№ 1,2,3,4,7 по три ГО, в предложениях №№ 5,6,8-по 4 ГО)</a:t>
            </a:r>
          </a:p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 smtClean="0"/>
              <a:t>2.Распределите </a:t>
            </a:r>
            <a:r>
              <a:rPr lang="ru-RU" dirty="0"/>
              <a:t>СПП по способам подчинения: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(</a:t>
            </a:r>
            <a:r>
              <a:rPr lang="ru-RU" dirty="0">
                <a:solidFill>
                  <a:srgbClr val="FF0000"/>
                </a:solidFill>
              </a:rPr>
              <a:t>ответ: с последовательным -2,3;  с параллельным – 1,4,7;  с однородным – 5.)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3.Какие </a:t>
            </a:r>
            <a:r>
              <a:rPr lang="ru-RU" dirty="0"/>
              <a:t>предложения у вас не названы и </a:t>
            </a:r>
            <a:r>
              <a:rPr lang="ru-RU" dirty="0" smtClean="0"/>
              <a:t>почему?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(</a:t>
            </a:r>
            <a:r>
              <a:rPr lang="ru-RU" dirty="0">
                <a:solidFill>
                  <a:srgbClr val="FF0000"/>
                </a:solidFill>
              </a:rPr>
              <a:t>ответ 6 и 8, так как в них совмещены разные способы подчинения: последовательное и однородное подчинение, </a:t>
            </a:r>
            <a:r>
              <a:rPr lang="ru-RU" dirty="0" err="1">
                <a:solidFill>
                  <a:srgbClr val="FF0000"/>
                </a:solidFill>
              </a:rPr>
              <a:t>предл</a:t>
            </a:r>
            <a:r>
              <a:rPr lang="ru-RU" dirty="0">
                <a:solidFill>
                  <a:srgbClr val="FF0000"/>
                </a:solidFill>
              </a:rPr>
              <a:t>. №6;  </a:t>
            </a:r>
            <a:r>
              <a:rPr lang="ru-RU" dirty="0" err="1">
                <a:solidFill>
                  <a:srgbClr val="FF0000"/>
                </a:solidFill>
              </a:rPr>
              <a:t>паралелльное</a:t>
            </a:r>
            <a:r>
              <a:rPr lang="ru-RU" dirty="0">
                <a:solidFill>
                  <a:srgbClr val="FF0000"/>
                </a:solidFill>
              </a:rPr>
              <a:t> и последовательное, </a:t>
            </a:r>
            <a:r>
              <a:rPr lang="ru-RU" dirty="0" err="1">
                <a:solidFill>
                  <a:srgbClr val="FF0000"/>
                </a:solidFill>
              </a:rPr>
              <a:t>предл</a:t>
            </a:r>
            <a:r>
              <a:rPr lang="ru-RU" dirty="0">
                <a:solidFill>
                  <a:srgbClr val="FF0000"/>
                </a:solidFill>
              </a:rPr>
              <a:t>. №8)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2034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980728"/>
            <a:ext cx="6965245" cy="477767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Работа у </a:t>
            </a:r>
            <a:r>
              <a:rPr lang="ru-RU" sz="3200" b="1" dirty="0" smtClean="0">
                <a:solidFill>
                  <a:srgbClr val="FF0000"/>
                </a:solidFill>
              </a:rPr>
              <a:t>доски</a:t>
            </a:r>
            <a:r>
              <a:rPr lang="ru-RU" sz="3200" b="1" dirty="0">
                <a:solidFill>
                  <a:srgbClr val="FF0000"/>
                </a:solidFill>
              </a:rPr>
              <a:t/>
            </a:r>
            <a:br>
              <a:rPr lang="ru-RU" sz="3200" b="1" dirty="0">
                <a:solidFill>
                  <a:srgbClr val="FF0000"/>
                </a:solidFill>
              </a:rPr>
            </a:b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412776"/>
            <a:ext cx="7416824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tx2"/>
                </a:solidFill>
              </a:rPr>
              <a:t>Составьте </a:t>
            </a:r>
            <a:r>
              <a:rPr lang="ru-RU" b="1" dirty="0">
                <a:solidFill>
                  <a:schemeClr val="tx2"/>
                </a:solidFill>
              </a:rPr>
              <a:t>схемы предложений по одному на каждое подчинение: </a:t>
            </a:r>
            <a:endParaRPr lang="ru-RU" b="1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1 –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последовательным подчинением </a:t>
            </a:r>
          </a:p>
          <a:p>
            <a:pPr marL="0" indent="0">
              <a:buNone/>
            </a:pPr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2 –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однородным подчинением</a:t>
            </a:r>
          </a:p>
          <a:p>
            <a:pPr marL="0" indent="0">
              <a:buNone/>
            </a:pPr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3 -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параллельным подчинением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262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</a:rPr>
              <a:t>Разбор заданий ОГЭ по теме 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«</a:t>
            </a:r>
            <a:r>
              <a:rPr lang="ru-RU" b="1" dirty="0">
                <a:solidFill>
                  <a:srgbClr val="002060"/>
                </a:solidFill>
              </a:rPr>
              <a:t>СПП с несколькими придаточными</a:t>
            </a:r>
            <a:r>
              <a:rPr lang="ru-RU" b="1" dirty="0" smtClean="0">
                <a:solidFill>
                  <a:srgbClr val="002060"/>
                </a:solidFill>
              </a:rPr>
              <a:t>»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(задание №13 ОГЭ)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419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0000"/>
                </a:solidFill>
              </a:rPr>
              <a:t>Подведем итоги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- </a:t>
            </a:r>
            <a:r>
              <a:rPr lang="ru-RU" b="1" dirty="0">
                <a:solidFill>
                  <a:srgbClr val="002060"/>
                </a:solidFill>
              </a:rPr>
              <a:t>Какие основные виды СПП с двумя или несколькими придаточными вы знаете?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- В чём различие между однородным и параллельным подчинением?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- Могут ли быть сочинительные союзы в СПП с однородным подчинением придаточных?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6157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Рефлексия  </a:t>
            </a:r>
            <a:br>
              <a:rPr lang="ru-RU" sz="2800" b="1" dirty="0">
                <a:solidFill>
                  <a:srgbClr val="FF0000"/>
                </a:solidFill>
              </a:rPr>
            </a:b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Сегодня </a:t>
            </a:r>
            <a:r>
              <a:rPr lang="ru-RU" b="1" dirty="0">
                <a:solidFill>
                  <a:srgbClr val="002060"/>
                </a:solidFill>
              </a:rPr>
              <a:t>я узнал об СПП… </a:t>
            </a:r>
          </a:p>
          <a:p>
            <a:pPr marL="0" indent="0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Об </a:t>
            </a:r>
            <a:r>
              <a:rPr lang="ru-RU" b="1" dirty="0">
                <a:solidFill>
                  <a:srgbClr val="002060"/>
                </a:solidFill>
              </a:rPr>
              <a:t>СПП с несколькими придаточными в дальнейшем хочу узнать… </a:t>
            </a:r>
          </a:p>
          <a:p>
            <a:pPr marL="0" indent="0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Интересной </a:t>
            </a:r>
            <a:r>
              <a:rPr lang="ru-RU" b="1" dirty="0">
                <a:solidFill>
                  <a:srgbClr val="002060"/>
                </a:solidFill>
              </a:rPr>
              <a:t>была мысль о… 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3066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Домашнее задание: 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 smtClean="0"/>
              <a:t>выучить </a:t>
            </a:r>
            <a:r>
              <a:rPr lang="ru-RU" dirty="0"/>
              <a:t>теорию п.22, выполнить упр. 172</a:t>
            </a:r>
          </a:p>
          <a:p>
            <a:pPr marL="0" indent="0">
              <a:buNone/>
            </a:pPr>
            <a:r>
              <a:rPr lang="ru-RU" dirty="0"/>
              <a:t>			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255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Цели урока: </a:t>
            </a:r>
            <a:br>
              <a:rPr lang="ru-RU" sz="2800" b="1" dirty="0">
                <a:solidFill>
                  <a:srgbClr val="FF0000"/>
                </a:solidFill>
              </a:rPr>
            </a:b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556792"/>
            <a:ext cx="7416824" cy="460851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 </a:t>
            </a:r>
            <a:r>
              <a:rPr lang="ru-RU" b="1" dirty="0">
                <a:solidFill>
                  <a:srgbClr val="002060"/>
                </a:solidFill>
              </a:rPr>
              <a:t>обеспечить усвоение знаний о способах и последовательности присоединения придаточных предложений к главному с целью подготовки к сдаче ОГЭ; 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 развивать умение определять способы подчинения, строить схемы СПП с несколькими придаточными, расставлять знаки препинания; 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 воспитывать уважение к мнению товарища при работе в парах.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896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412776"/>
            <a:ext cx="6196405" cy="4310293"/>
          </a:xfrm>
        </p:spPr>
        <p:txBody>
          <a:bodyPr/>
          <a:lstStyle/>
          <a:p>
            <a:pPr marL="0" indent="0" algn="ctr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СПАСИБО ЗА УРОК!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04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УМК и оценочное средство</a:t>
            </a:r>
            <a:br>
              <a:rPr lang="ru-RU" sz="2800" b="1" dirty="0">
                <a:solidFill>
                  <a:srgbClr val="FF0000"/>
                </a:solidFill>
              </a:rPr>
            </a:b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772816"/>
            <a:ext cx="7416824" cy="460851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1</a:t>
            </a:r>
            <a:r>
              <a:rPr lang="ru-RU" b="1" dirty="0">
                <a:solidFill>
                  <a:srgbClr val="002060"/>
                </a:solidFill>
              </a:rPr>
              <a:t>.	Учебник «Русский язык», 9 класс под редакцией </a:t>
            </a:r>
            <a:r>
              <a:rPr lang="ru-RU" b="1" dirty="0" err="1">
                <a:solidFill>
                  <a:srgbClr val="002060"/>
                </a:solidFill>
              </a:rPr>
              <a:t>Р.Н.Бунеев</a:t>
            </a:r>
            <a:r>
              <a:rPr lang="ru-RU" b="1" dirty="0">
                <a:solidFill>
                  <a:srgbClr val="002060"/>
                </a:solidFill>
              </a:rPr>
              <a:t>, </a:t>
            </a:r>
            <a:r>
              <a:rPr lang="ru-RU" b="1" dirty="0" err="1">
                <a:solidFill>
                  <a:srgbClr val="002060"/>
                </a:solidFill>
              </a:rPr>
              <a:t>Е.В.Бунеева</a:t>
            </a:r>
            <a:r>
              <a:rPr lang="ru-RU" b="1" dirty="0">
                <a:solidFill>
                  <a:srgbClr val="002060"/>
                </a:solidFill>
              </a:rPr>
              <a:t>,                                                Е.С. </a:t>
            </a:r>
            <a:r>
              <a:rPr lang="ru-RU" b="1" dirty="0" err="1">
                <a:solidFill>
                  <a:srgbClr val="002060"/>
                </a:solidFill>
              </a:rPr>
              <a:t>Барова</a:t>
            </a:r>
            <a:r>
              <a:rPr lang="ru-RU" b="1" dirty="0">
                <a:solidFill>
                  <a:srgbClr val="002060"/>
                </a:solidFill>
              </a:rPr>
              <a:t>, </a:t>
            </a:r>
            <a:r>
              <a:rPr lang="ru-RU" b="1" dirty="0" err="1">
                <a:solidFill>
                  <a:srgbClr val="002060"/>
                </a:solidFill>
              </a:rPr>
              <a:t>Л.Ю.Комиссарова</a:t>
            </a:r>
            <a:r>
              <a:rPr lang="ru-RU" b="1" dirty="0">
                <a:solidFill>
                  <a:srgbClr val="002060"/>
                </a:solidFill>
              </a:rPr>
              <a:t>, </a:t>
            </a:r>
            <a:r>
              <a:rPr lang="ru-RU" b="1" dirty="0" err="1">
                <a:solidFill>
                  <a:srgbClr val="002060"/>
                </a:solidFill>
              </a:rPr>
              <a:t>И.В.Текучева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Москва, </a:t>
            </a:r>
            <a:r>
              <a:rPr lang="ru-RU" b="1" dirty="0">
                <a:solidFill>
                  <a:srgbClr val="002060"/>
                </a:solidFill>
              </a:rPr>
              <a:t>«</a:t>
            </a:r>
            <a:r>
              <a:rPr lang="ru-RU" b="1" dirty="0" err="1">
                <a:solidFill>
                  <a:srgbClr val="002060"/>
                </a:solidFill>
              </a:rPr>
              <a:t>Баласс</a:t>
            </a:r>
            <a:r>
              <a:rPr lang="ru-RU" b="1" dirty="0">
                <a:solidFill>
                  <a:srgbClr val="002060"/>
                </a:solidFill>
              </a:rPr>
              <a:t>» 2012.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2.	Демо-версия ОГЭ по русскому языку 2016 года. Источник http://egeigia.ru/all-ege/dokumenty-ege/1982-demoversii-ege-2016-fipi.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3.	Сборник материалов для подготовки к ГИА по русскому языку в 9 классе МБОУ «Посольская средняя общеобразовательная школа» МО «</a:t>
            </a:r>
            <a:r>
              <a:rPr lang="ru-RU" b="1" dirty="0" err="1">
                <a:solidFill>
                  <a:srgbClr val="002060"/>
                </a:solidFill>
              </a:rPr>
              <a:t>Кабанский</a:t>
            </a:r>
            <a:r>
              <a:rPr lang="ru-RU" b="1" dirty="0">
                <a:solidFill>
                  <a:srgbClr val="002060"/>
                </a:solidFill>
              </a:rPr>
              <a:t> район» Республики Бурятия,  2013 года. Источник  http://</a:t>
            </a:r>
            <a:r>
              <a:rPr lang="ru-RU" b="1" dirty="0" smtClean="0">
                <a:solidFill>
                  <a:srgbClr val="002060"/>
                </a:solidFill>
              </a:rPr>
              <a:t>www.school422.ru/system/files</a:t>
            </a:r>
            <a:r>
              <a:rPr lang="ru-RU" b="1" dirty="0">
                <a:solidFill>
                  <a:srgbClr val="002060"/>
                </a:solidFill>
              </a:rPr>
              <a:t>/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3130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620688"/>
            <a:ext cx="7632848" cy="576064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Блиц-опрос</a:t>
            </a:r>
            <a:r>
              <a:rPr lang="ru-RU" b="1" dirty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002060"/>
                </a:solidFill>
              </a:rPr>
              <a:t>1) Какие предложения называются сложноподчиненными?</a:t>
            </a:r>
          </a:p>
          <a:p>
            <a:pPr marL="0" indent="0">
              <a:buNone/>
            </a:pPr>
            <a:endParaRPr lang="ru-RU" sz="28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2</a:t>
            </a:r>
            <a:r>
              <a:rPr lang="ru-RU" sz="2800" b="1" dirty="0">
                <a:solidFill>
                  <a:srgbClr val="002060"/>
                </a:solidFill>
              </a:rPr>
              <a:t>) Верно ли утверждение, что придаточные предложения всегда стоят после главных?</a:t>
            </a:r>
          </a:p>
          <a:p>
            <a:pPr marL="0" indent="0">
              <a:buNone/>
            </a:pPr>
            <a:endParaRPr lang="ru-RU" sz="28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3</a:t>
            </a:r>
            <a:r>
              <a:rPr lang="ru-RU" sz="2800" b="1" dirty="0">
                <a:solidFill>
                  <a:srgbClr val="002060"/>
                </a:solidFill>
              </a:rPr>
              <a:t>) На какие группы делятся сложноподчиненные предложения по их значению?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46805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980728"/>
            <a:ext cx="7488832" cy="525658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rgbClr val="002060"/>
                </a:solidFill>
              </a:rPr>
              <a:t>4) Назовите виды придаточных </a:t>
            </a:r>
            <a:r>
              <a:rPr lang="ru-RU" sz="2800" b="1" dirty="0" smtClean="0">
                <a:solidFill>
                  <a:srgbClr val="002060"/>
                </a:solidFill>
              </a:rPr>
              <a:t>предложений</a:t>
            </a:r>
            <a:r>
              <a:rPr lang="ru-RU" sz="2800" b="1" dirty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endParaRPr lang="ru-RU" sz="28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5</a:t>
            </a:r>
            <a:r>
              <a:rPr lang="ru-RU" sz="2800" b="1" dirty="0">
                <a:solidFill>
                  <a:srgbClr val="002060"/>
                </a:solidFill>
              </a:rPr>
              <a:t>) Как мы определяем вид придаточного предложения?</a:t>
            </a:r>
          </a:p>
          <a:p>
            <a:pPr marL="0" indent="0">
              <a:buNone/>
            </a:pPr>
            <a:endParaRPr lang="ru-RU" sz="28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6</a:t>
            </a:r>
            <a:r>
              <a:rPr lang="ru-RU" sz="2800" b="1" dirty="0">
                <a:solidFill>
                  <a:srgbClr val="002060"/>
                </a:solidFill>
              </a:rPr>
              <a:t>) Как связываются простые предложения в составе СПП?</a:t>
            </a:r>
          </a:p>
          <a:p>
            <a:pPr marL="0" indent="0">
              <a:buNone/>
            </a:pPr>
            <a:endParaRPr lang="ru-RU" sz="28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7</a:t>
            </a:r>
            <a:r>
              <a:rPr lang="ru-RU" sz="2800" b="1" dirty="0">
                <a:solidFill>
                  <a:srgbClr val="002060"/>
                </a:solidFill>
              </a:rPr>
              <a:t>) Как отличить союз от союзного слова?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170109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836712"/>
            <a:ext cx="7560840" cy="54006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8) Верно ли утверждение, что союз или союзное слово всегда подскажет, к какому  виду относится  придаточное?</a:t>
            </a:r>
          </a:p>
          <a:p>
            <a:pPr marL="0" indent="0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9</a:t>
            </a:r>
            <a:r>
              <a:rPr lang="ru-RU" b="1" dirty="0">
                <a:solidFill>
                  <a:srgbClr val="002060"/>
                </a:solidFill>
              </a:rPr>
              <a:t>) Если в придаточном предложении есть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1.	Частица ли – это изъяснит.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2.	Союз так что – следствия.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3.	Союзы если, ежели, коли, кабы, раз – условия.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4.	Союзы несмотря на то, вопреки…, как ни, хотя - уступки.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5.	Союзы потому что, так как, ибо – причины.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6.	Союзы едва, пока, с тех пор как, до тех пор как – времени.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5068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620688"/>
            <a:ext cx="7776864" cy="10801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</a:rPr>
              <a:t>Что необходимо знать, чтобы правильно выполнить задания: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55575" y="2657175"/>
            <a:ext cx="864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№7?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619672" y="2780928"/>
            <a:ext cx="686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Определение словосочетания и способы связи в нем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55575" y="3429000"/>
            <a:ext cx="1152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№№8,11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907704" y="3429000"/>
            <a:ext cx="6770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Главные члены предложения и способы их выражения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55575" y="4149080"/>
            <a:ext cx="1152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№12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763688" y="4149080"/>
            <a:ext cx="6723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Признаки ССП и СПП, сочинительные и подчинительные союзы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55576" y="4869160"/>
            <a:ext cx="1408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№13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763688" y="5157192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???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94610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7488832" cy="1490517"/>
          </a:xfrm>
        </p:spPr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Тема урока: </a:t>
            </a:r>
            <a:br>
              <a:rPr lang="ru-RU" sz="2800" dirty="0" smtClean="0"/>
            </a:br>
            <a:r>
              <a:rPr lang="ru-RU" sz="2800" b="1" i="1" dirty="0" smtClean="0">
                <a:solidFill>
                  <a:srgbClr val="002060"/>
                </a:solidFill>
              </a:rPr>
              <a:t>«Сложноподчинённые </a:t>
            </a:r>
            <a:r>
              <a:rPr lang="ru-RU" sz="2800" b="1" i="1" dirty="0">
                <a:solidFill>
                  <a:srgbClr val="002060"/>
                </a:solidFill>
              </a:rPr>
              <a:t>предложения с несколькими придаточными и знаки препинания в них».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852936"/>
            <a:ext cx="7776864" cy="32301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    Возможны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три вида подчинения:</a:t>
            </a:r>
          </a:p>
          <a:p>
            <a:pPr marL="0" indent="0">
              <a:buNone/>
            </a:pPr>
            <a:r>
              <a:rPr lang="ru-RU" dirty="0" smtClean="0"/>
              <a:t>            ↓                                  ↓                            </a:t>
            </a:r>
            <a:r>
              <a:rPr lang="ru-RU" dirty="0"/>
              <a:t>↓      </a:t>
            </a:r>
            <a:r>
              <a:rPr lang="ru-RU" dirty="0" smtClean="0"/>
              <a:t>              </a:t>
            </a:r>
            <a:endParaRPr lang="ru-RU" dirty="0"/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последовательное   параллельное    однородное </a:t>
            </a:r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940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908720"/>
            <a:ext cx="7632848" cy="532859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- Прочитайте предложения, найдите главные и придаточные части предложения. Составьте схемы предложений. Попробуйте определить особенности построения предложений.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b="1" dirty="0" smtClean="0">
                <a:solidFill>
                  <a:schemeClr val="tx2"/>
                </a:solidFill>
              </a:rPr>
              <a:t>Княжна </a:t>
            </a:r>
            <a:r>
              <a:rPr lang="ru-RU" b="1" dirty="0">
                <a:solidFill>
                  <a:schemeClr val="tx2"/>
                </a:solidFill>
              </a:rPr>
              <a:t>Марья умоляла брата подождать еще день, говорила о том, что знает, как будет несчастлив отец, если Андрей уедет, не помирившись с ним. </a:t>
            </a:r>
            <a:r>
              <a:rPr lang="ru-RU" dirty="0"/>
              <a:t>(</a:t>
            </a:r>
            <a:r>
              <a:rPr lang="ru-RU" dirty="0" err="1"/>
              <a:t>Л.Н.Толстой</a:t>
            </a:r>
            <a:r>
              <a:rPr lang="ru-RU" dirty="0"/>
              <a:t>)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[___=,= о том], (что ___=),(как = ___), (если___=,</a:t>
            </a:r>
            <a:r>
              <a:rPr lang="ru-RU" b="1" dirty="0" err="1">
                <a:solidFill>
                  <a:srgbClr val="FF0000"/>
                </a:solidFill>
              </a:rPr>
              <a:t>д.о</a:t>
            </a:r>
            <a:r>
              <a:rPr lang="ru-RU" b="1" dirty="0">
                <a:solidFill>
                  <a:srgbClr val="FF0000"/>
                </a:solidFill>
              </a:rPr>
              <a:t>.]</a:t>
            </a:r>
          </a:p>
          <a:p>
            <a:pPr marL="0" indent="0">
              <a:buNone/>
            </a:pPr>
            <a:r>
              <a:rPr lang="ru-RU" dirty="0"/>
              <a:t>Определяем виды придаточных предложений: 1-е отвечает на вопрос о чем?, значит оно – изъяснительное, 2-ое на вопрос что?, оно тоже изъяснительное, 3-е на вопрос при каком условии? оно обстоятельственное условия. </a:t>
            </a:r>
            <a:endParaRPr lang="ru-RU" dirty="0" smtClean="0"/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ПОСЛЕДОВАТЕЛЬНОЕ</a:t>
            </a:r>
            <a:endParaRPr lang="ru-RU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0689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268760"/>
            <a:ext cx="7056784" cy="45399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Смотритель </a:t>
            </a:r>
            <a:r>
              <a:rPr lang="ru-RU" b="1" dirty="0">
                <a:solidFill>
                  <a:srgbClr val="002060"/>
                </a:solidFill>
              </a:rPr>
              <a:t>осведомился, куда надобно было ему ехать, и объявил, что лошади… ожидали его уже четвертые сутки. (</a:t>
            </a:r>
            <a:r>
              <a:rPr lang="ru-RU" b="1" dirty="0" err="1">
                <a:solidFill>
                  <a:srgbClr val="002060"/>
                </a:solidFill>
              </a:rPr>
              <a:t>А.С.Пушкин</a:t>
            </a:r>
            <a:r>
              <a:rPr lang="ru-RU" b="1" dirty="0">
                <a:solidFill>
                  <a:srgbClr val="002060"/>
                </a:solidFill>
              </a:rPr>
              <a:t>)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[___=, </a:t>
            </a:r>
            <a:r>
              <a:rPr lang="ru-RU" b="1" dirty="0">
                <a:solidFill>
                  <a:srgbClr val="FF0000"/>
                </a:solidFill>
              </a:rPr>
              <a:t>(куда=), и =], (что ___=).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Определяем </a:t>
            </a:r>
            <a:r>
              <a:rPr lang="ru-RU" dirty="0"/>
              <a:t>виды придаточных предложений: 1-ое отвечает на вопрос о чем?, оно </a:t>
            </a:r>
            <a:r>
              <a:rPr lang="ru-RU" dirty="0" smtClean="0"/>
              <a:t>изъяснительное,  </a:t>
            </a:r>
            <a:r>
              <a:rPr lang="ru-RU" dirty="0"/>
              <a:t>2-ое на вопрос что? </a:t>
            </a:r>
            <a:endParaRPr lang="ru-RU" dirty="0" smtClean="0"/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Параллельное</a:t>
            </a:r>
            <a:endParaRPr lang="ru-RU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2863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51</TotalTime>
  <Words>907</Words>
  <Application>Microsoft Office PowerPoint</Application>
  <PresentationFormat>Экран (4:3)</PresentationFormat>
  <Paragraphs>126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Кнопка</vt:lpstr>
      <vt:lpstr>СПП с несколькими придаточными и знаки препинания  в них </vt:lpstr>
      <vt:lpstr>Цели урока:  </vt:lpstr>
      <vt:lpstr>Презентация PowerPoint</vt:lpstr>
      <vt:lpstr>Презентация PowerPoint</vt:lpstr>
      <vt:lpstr>Презентация PowerPoint</vt:lpstr>
      <vt:lpstr>Презентация PowerPoint</vt:lpstr>
      <vt:lpstr> Тема урока:  «Сложноподчинённые предложения с несколькими придаточными и знаки препинания в них».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Тест</vt:lpstr>
      <vt:lpstr>Презентация PowerPoint</vt:lpstr>
      <vt:lpstr>Работа у доски </vt:lpstr>
      <vt:lpstr>Презентация PowerPoint</vt:lpstr>
      <vt:lpstr>Подведем итоги  </vt:lpstr>
      <vt:lpstr>Рефлексия   </vt:lpstr>
      <vt:lpstr>Презентация PowerPoint</vt:lpstr>
      <vt:lpstr>Презентация PowerPoint</vt:lpstr>
      <vt:lpstr>УМК и оценочное средство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СПП с несколькими придаточными и знаки препинания в них</dc:title>
  <dc:creator>Admin</dc:creator>
  <cp:lastModifiedBy>Пользователь</cp:lastModifiedBy>
  <cp:revision>7</cp:revision>
  <dcterms:created xsi:type="dcterms:W3CDTF">2015-12-04T08:53:23Z</dcterms:created>
  <dcterms:modified xsi:type="dcterms:W3CDTF">2016-03-24T05:22:12Z</dcterms:modified>
</cp:coreProperties>
</file>