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107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45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094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797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32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8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173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98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4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8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93B0A-C1FA-452D-A745-C6977CFE05A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6F58F-7A29-425D-ADAA-DEB3622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4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892480" cy="1470025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Слитное и раздельное написание  НЕ с причастиями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7 класс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7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Arial Black" pitchFamily="34" charset="0"/>
              </a:rPr>
              <a:t>Причастие и НЕ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С Л И Т Н О</a:t>
            </a:r>
            <a:endParaRPr lang="ru-RU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happy-little-girl-pointing-595x32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277" y1="96951" x2="73277" y2="96951"/>
                        <a14:foregroundMark x1="61008" y1="85061" x2="61008" y2="85061"/>
                        <a14:foregroundMark x1="60168" y1="88720" x2="60168" y2="88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1772816"/>
            <a:ext cx="7236296" cy="362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90041" y="2292026"/>
            <a:ext cx="4502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/>
              <a:t>б</a:t>
            </a:r>
            <a:r>
              <a:rPr lang="ru-RU" sz="3600" b="1" dirty="0" smtClean="0"/>
              <a:t>ез</a:t>
            </a:r>
          </a:p>
          <a:p>
            <a:pPr algn="ctr"/>
            <a:r>
              <a:rPr lang="ru-RU" sz="3600" b="1" dirty="0" smtClean="0"/>
              <a:t> противопоставлений</a:t>
            </a:r>
          </a:p>
        </p:txBody>
      </p:sp>
    </p:spTree>
    <p:extLst>
      <p:ext uri="{BB962C8B-B14F-4D97-AF65-F5344CB8AC3E}">
        <p14:creationId xmlns:p14="http://schemas.microsoft.com/office/powerpoint/2010/main" val="14053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3"/>
            <a:ext cx="8784976" cy="453650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н</a:t>
            </a:r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r>
              <a:rPr lang="ru-RU" sz="4400" b="1" dirty="0" smtClean="0"/>
              <a:t>доумевающий</a:t>
            </a:r>
          </a:p>
          <a:p>
            <a:endParaRPr lang="ru-RU" sz="4400" b="1" dirty="0"/>
          </a:p>
          <a:p>
            <a:r>
              <a:rPr lang="ru-RU" sz="4400" b="1" dirty="0">
                <a:solidFill>
                  <a:srgbClr val="C00000"/>
                </a:solidFill>
              </a:rPr>
              <a:t>н</a:t>
            </a:r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r>
              <a:rPr lang="ru-RU" sz="4400" b="1" dirty="0" smtClean="0"/>
              <a:t>годующая</a:t>
            </a:r>
          </a:p>
          <a:p>
            <a:endParaRPr lang="ru-RU" sz="4400" b="1" dirty="0"/>
          </a:p>
          <a:p>
            <a:r>
              <a:rPr lang="ru-RU" sz="4400" b="1" dirty="0" smtClean="0">
                <a:solidFill>
                  <a:srgbClr val="C00000"/>
                </a:solidFill>
              </a:rPr>
              <a:t>не</a:t>
            </a:r>
            <a:r>
              <a:rPr lang="ru-RU" sz="4400" b="1" dirty="0" smtClean="0"/>
              <a:t>навидимое</a:t>
            </a:r>
            <a:endParaRPr lang="ru-RU" sz="4400" b="1" dirty="0"/>
          </a:p>
        </p:txBody>
      </p:sp>
      <p:pic>
        <p:nvPicPr>
          <p:cNvPr id="6146" name="Picture 2" descr="C:\Users\USER\Desktop\18266043-Ilustraci-n-de-una-ni-a-sosteniendo-un-cartel-en-blanco-sobre-un-fondo-blanco-Foto-de-archi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98" l="153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73532" y="1052736"/>
            <a:ext cx="5183138" cy="392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3085071"/>
            <a:ext cx="29989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/>
              <a:t>б</a:t>
            </a:r>
            <a:r>
              <a:rPr lang="ru-RU" sz="2800" b="1" dirty="0" smtClean="0"/>
              <a:t>ез НЕ</a:t>
            </a:r>
          </a:p>
          <a:p>
            <a:pPr algn="ctr"/>
            <a:r>
              <a:rPr lang="ru-RU" sz="2800" b="1" dirty="0"/>
              <a:t>н</a:t>
            </a:r>
            <a:r>
              <a:rPr lang="ru-RU" sz="2800" b="1" dirty="0" smtClean="0"/>
              <a:t>е употребляются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9625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7"/>
            <a:ext cx="8686800" cy="4608512"/>
          </a:xfrm>
        </p:spPr>
        <p:txBody>
          <a:bodyPr>
            <a:normAutofit/>
          </a:bodyPr>
          <a:lstStyle/>
          <a:p>
            <a:r>
              <a:rPr lang="ru-RU" sz="4000" b="1" dirty="0"/>
              <a:t>н</a:t>
            </a:r>
            <a:r>
              <a:rPr lang="ru-RU" sz="4000" b="1" dirty="0" smtClean="0"/>
              <a:t>евыдуманная история</a:t>
            </a:r>
          </a:p>
          <a:p>
            <a:endParaRPr lang="ru-RU" sz="4000" b="1" dirty="0"/>
          </a:p>
          <a:p>
            <a:r>
              <a:rPr lang="ru-RU" sz="4000" b="1" dirty="0" smtClean="0"/>
              <a:t>невысказанное мнение</a:t>
            </a:r>
          </a:p>
          <a:p>
            <a:endParaRPr lang="ru-RU" sz="4000" b="1" dirty="0"/>
          </a:p>
          <a:p>
            <a:r>
              <a:rPr lang="ru-RU" sz="4000" b="1" dirty="0"/>
              <a:t>н</a:t>
            </a:r>
            <a:r>
              <a:rPr lang="ru-RU" sz="4000" b="1" dirty="0" smtClean="0"/>
              <a:t>ерешённая задача</a:t>
            </a:r>
            <a:endParaRPr lang="ru-RU" sz="4000" b="1" dirty="0"/>
          </a:p>
        </p:txBody>
      </p:sp>
      <p:pic>
        <p:nvPicPr>
          <p:cNvPr id="7174" name="Picture 6" descr="C:\Users\USER\Desktop\illustration-of-a-smiling-young-boy-holding-an-empty-signage-on-a-white-background-41912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5333" y1="65909" x2="15333" y2="65909"/>
                        <a14:foregroundMark x1="6667" y1="75758" x2="6667" y2="75758"/>
                        <a14:foregroundMark x1="10667" y1="62121" x2="10667" y2="62121"/>
                        <a14:foregroundMark x1="10667" y1="57576" x2="10667" y2="57576"/>
                        <a14:foregroundMark x1="18667" y1="59091" x2="18667" y2="59091"/>
                        <a14:foregroundMark x1="18667" y1="78788" x2="18667" y2="78788"/>
                        <a14:foregroundMark x1="10667" y1="75000" x2="10667" y2="75000"/>
                        <a14:foregroundMark x1="10667" y1="88636" x2="10667" y2="88636"/>
                        <a14:foregroundMark x1="16667" y1="92424" x2="16667" y2="92424"/>
                        <a14:foregroundMark x1="27333" y1="81818" x2="27333" y2="81818"/>
                        <a14:foregroundMark x1="26667" y1="71212" x2="26667" y2="71212"/>
                        <a14:foregroundMark x1="28000" y1="67424" x2="28000" y2="67424"/>
                        <a14:foregroundMark x1="31333" y1="62879" x2="31333" y2="62879"/>
                        <a14:foregroundMark x1="39333" y1="60606" x2="39333" y2="60606"/>
                        <a14:foregroundMark x1="42667" y1="64394" x2="42667" y2="64394"/>
                        <a14:foregroundMark x1="39333" y1="67424" x2="39333" y2="67424"/>
                        <a14:foregroundMark x1="49333" y1="79545" x2="49333" y2="79545"/>
                        <a14:foregroundMark x1="50667" y1="95455" x2="50667" y2="95455"/>
                        <a14:foregroundMark x1="46667" y1="72727" x2="46667" y2="72727"/>
                        <a14:foregroundMark x1="43333" y1="60606" x2="43333" y2="60606"/>
                        <a14:foregroundMark x1="49333" y1="59848" x2="49333" y2="59848"/>
                        <a14:foregroundMark x1="55333" y1="66667" x2="55333" y2="66667"/>
                        <a14:foregroundMark x1="62000" y1="81818" x2="62000" y2="81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29921"/>
            <a:ext cx="3756992" cy="330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3345503"/>
            <a:ext cx="3238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/>
              <a:t>н</a:t>
            </a:r>
            <a:r>
              <a:rPr lang="ru-RU" sz="2400" b="1" dirty="0" smtClean="0"/>
              <a:t>ет зависимых слов </a:t>
            </a:r>
          </a:p>
          <a:p>
            <a:pPr algn="ctr"/>
            <a:r>
              <a:rPr lang="ru-RU" sz="2400" b="1" dirty="0"/>
              <a:t>и</a:t>
            </a:r>
            <a:r>
              <a:rPr lang="ru-RU" sz="2400" b="1" dirty="0" smtClean="0"/>
              <a:t> противопоставлений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3795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Black" pitchFamily="34" charset="0"/>
              </a:rPr>
              <a:t>Распредели причастия!</a:t>
            </a:r>
            <a:endParaRPr lang="ru-RU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628" y="2782826"/>
            <a:ext cx="4896544" cy="244827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(не)вспаханная земля</a:t>
            </a:r>
          </a:p>
          <a:p>
            <a:r>
              <a:rPr lang="ru-RU" sz="3600" b="1" dirty="0"/>
              <a:t>е</a:t>
            </a:r>
            <a:r>
              <a:rPr lang="ru-RU" sz="3600" b="1" dirty="0" smtClean="0"/>
              <a:t>щё (не)вспаханная земля</a:t>
            </a:r>
          </a:p>
          <a:p>
            <a:r>
              <a:rPr lang="ru-RU" sz="3600" b="1" dirty="0"/>
              <a:t>з</a:t>
            </a:r>
            <a:r>
              <a:rPr lang="ru-RU" sz="3600" b="1" dirty="0" smtClean="0"/>
              <a:t>емля (не)вспахана</a:t>
            </a:r>
            <a:endParaRPr lang="ru-RU" sz="3600" b="1" dirty="0"/>
          </a:p>
        </p:txBody>
      </p:sp>
      <p:pic>
        <p:nvPicPr>
          <p:cNvPr id="8195" name="Picture 3" descr="C:\Users\USER\Desktop\clip-art-king-martin-luther-day-signboard-happy-kid-555038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1772816"/>
            <a:ext cx="4631492" cy="486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clip-art-king-martin-luther-day-signboard-happy-kid-555038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80" y="939534"/>
            <a:ext cx="4631492" cy="486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2782826"/>
            <a:ext cx="1669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СЛИТНО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1947609"/>
            <a:ext cx="2052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РАЗДЕЛЬНО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8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Black" pitchFamily="34" charset="0"/>
              </a:rPr>
              <a:t>Распредели причастия!</a:t>
            </a:r>
            <a:endParaRPr lang="ru-RU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9730" y="2742438"/>
            <a:ext cx="4896544" cy="2448273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ru-RU" sz="3600" b="1" dirty="0" smtClean="0"/>
              <a:t>(не)собранные грибы</a:t>
            </a:r>
          </a:p>
          <a:p>
            <a:pPr>
              <a:buFont typeface="Arial" charset="0"/>
              <a:buChar char="•"/>
            </a:pPr>
            <a:r>
              <a:rPr lang="ru-RU" sz="3600" b="1" dirty="0" smtClean="0"/>
              <a:t>Никем (не)собранные грибы</a:t>
            </a:r>
          </a:p>
          <a:p>
            <a:pPr>
              <a:buFont typeface="Arial" charset="0"/>
              <a:buChar char="•"/>
            </a:pPr>
            <a:r>
              <a:rPr lang="ru-RU" sz="3600" b="1" dirty="0" smtClean="0"/>
              <a:t>Грибы (не)собраны</a:t>
            </a:r>
          </a:p>
        </p:txBody>
      </p:sp>
      <p:pic>
        <p:nvPicPr>
          <p:cNvPr id="8195" name="Picture 3" descr="C:\Users\USER\Desktop\clip-art-king-martin-luther-day-signboard-happy-kid-555038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1779312"/>
            <a:ext cx="4631492" cy="486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clip-art-king-martin-luther-day-signboard-happy-kid-555038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862161"/>
            <a:ext cx="4631492" cy="486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2708920"/>
            <a:ext cx="1669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СЛИТНО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1785826"/>
            <a:ext cx="2052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РАЗДЕЛЬНО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7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 Black" pitchFamily="34" charset="0"/>
              </a:rPr>
              <a:t>Распредели причастия!</a:t>
            </a:r>
            <a:endParaRPr lang="ru-RU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3706" y="1283984"/>
            <a:ext cx="4896544" cy="2448273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ru-RU" sz="3600" b="1" dirty="0" smtClean="0"/>
              <a:t>(не)отправленное письмо</a:t>
            </a:r>
          </a:p>
          <a:p>
            <a:pPr>
              <a:buFont typeface="Arial" charset="0"/>
              <a:buChar char="•"/>
            </a:pPr>
            <a:r>
              <a:rPr lang="ru-RU" sz="3600" b="1" dirty="0" smtClean="0"/>
              <a:t>Письмо, (не)отправленное мною</a:t>
            </a:r>
          </a:p>
          <a:p>
            <a:pPr>
              <a:buFont typeface="Arial" charset="0"/>
              <a:buChar char="•"/>
            </a:pPr>
            <a:r>
              <a:rPr lang="ru-RU" sz="3600" b="1" dirty="0" smtClean="0"/>
              <a:t>(не)отправлено письмо</a:t>
            </a:r>
          </a:p>
        </p:txBody>
      </p:sp>
      <p:pic>
        <p:nvPicPr>
          <p:cNvPr id="8195" name="Picture 3" descr="C:\Users\USER\Desktop\clip-art-king-martin-luther-day-signboard-happy-kid-555038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7" y="2732439"/>
            <a:ext cx="3613263" cy="379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clip-art-king-martin-luther-day-signboard-happy-kid-555038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36096" y="1273689"/>
            <a:ext cx="4343460" cy="456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2355" y="3554005"/>
            <a:ext cx="1669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СЛИТНО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2209219"/>
            <a:ext cx="2052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РАЗДЕЛЬНО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20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>Спиши, расставляя знаки препинания и объясняя правописание НЕ с причастиями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7"/>
            <a:ext cx="8229600" cy="2448272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latin typeface="Arial Black" pitchFamily="34" charset="0"/>
              </a:rPr>
              <a:t>(Не)пойманная рыба всегда кажется большой.</a:t>
            </a:r>
            <a:endParaRPr lang="ru-RU" sz="4400" i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2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5"/>
            <a:ext cx="8507288" cy="4608513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Arial Black" pitchFamily="34" charset="0"/>
              </a:rPr>
              <a:t>Собака(не)видевшая тигра не боится его.</a:t>
            </a:r>
          </a:p>
          <a:p>
            <a:r>
              <a:rPr lang="ru-RU" sz="4000" i="1" dirty="0" smtClean="0">
                <a:latin typeface="Arial Black" pitchFamily="34" charset="0"/>
              </a:rPr>
              <a:t>(Не)дорубленный лес опять подрастет.</a:t>
            </a:r>
          </a:p>
          <a:p>
            <a:r>
              <a:rPr lang="ru-RU" sz="4000" i="1" dirty="0" smtClean="0">
                <a:latin typeface="Arial Black" pitchFamily="34" charset="0"/>
              </a:rPr>
              <a:t>Сила (не)знающая цели мать лени.</a:t>
            </a:r>
            <a:endParaRPr lang="ru-RU" sz="4000" i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87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1"/>
            <a:ext cx="8507288" cy="482453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Arial Black" pitchFamily="34" charset="0"/>
              </a:rPr>
              <a:t>На грех и (не)заряженное ружье выстрелит.</a:t>
            </a:r>
          </a:p>
          <a:p>
            <a:r>
              <a:rPr lang="ru-RU" sz="4000" i="1" dirty="0" smtClean="0">
                <a:latin typeface="Arial Black" pitchFamily="34" charset="0"/>
              </a:rPr>
              <a:t>На столе разбросаны (не)убранные со вчерашнего вечера газеты.</a:t>
            </a:r>
          </a:p>
          <a:p>
            <a:r>
              <a:rPr lang="ru-RU" sz="4000" i="1" dirty="0" smtClean="0">
                <a:latin typeface="Arial Black" pitchFamily="34" charset="0"/>
              </a:rPr>
              <a:t>Он смотрел на него (не)</a:t>
            </a:r>
            <a:r>
              <a:rPr lang="ru-RU" sz="4000" i="1" dirty="0" err="1" smtClean="0">
                <a:latin typeface="Arial Black" pitchFamily="34" charset="0"/>
              </a:rPr>
              <a:t>навидящим</a:t>
            </a:r>
            <a:r>
              <a:rPr lang="ru-RU" sz="4000" i="1" dirty="0" smtClean="0">
                <a:latin typeface="Arial Black" pitchFamily="34" charset="0"/>
              </a:rPr>
              <a:t>  взглядом.</a:t>
            </a:r>
            <a:endParaRPr lang="ru-RU" sz="4000" i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17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3157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Arial Black" pitchFamily="34" charset="0"/>
              </a:rPr>
              <a:t>Источники</a:t>
            </a:r>
            <a:endParaRPr lang="ru-RU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1"/>
            <a:ext cx="8640960" cy="439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84976" cy="548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5121" y="5657671"/>
            <a:ext cx="40988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Составитель презентации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учитель русского языка и литературы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МБОУ СОШ №8 </a:t>
            </a:r>
            <a:r>
              <a:rPr lang="ru-RU" b="1" dirty="0" err="1" smtClean="0">
                <a:solidFill>
                  <a:schemeClr val="bg1"/>
                </a:solidFill>
              </a:rPr>
              <a:t>г.Моздока</a:t>
            </a:r>
            <a:r>
              <a:rPr lang="ru-RU" b="1" dirty="0" smtClean="0">
                <a:solidFill>
                  <a:schemeClr val="bg1"/>
                </a:solidFill>
              </a:rPr>
              <a:t> РСО-Алания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Погребняк</a:t>
            </a:r>
            <a:r>
              <a:rPr lang="ru-RU" b="1" dirty="0" smtClean="0">
                <a:solidFill>
                  <a:schemeClr val="bg1"/>
                </a:solidFill>
              </a:rPr>
              <a:t> Н.М.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2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atin typeface="Arial Black" pitchFamily="34" charset="0"/>
              </a:rPr>
              <a:t>Причастие и НЕ</a:t>
            </a:r>
            <a:br>
              <a:rPr lang="ru-RU" sz="4800" b="1" i="1" dirty="0" smtClean="0">
                <a:latin typeface="Arial Black" pitchFamily="34" charset="0"/>
              </a:rPr>
            </a:br>
            <a:r>
              <a:rPr lang="ru-RU" sz="4800" b="1" i="1" dirty="0" smtClean="0">
                <a:latin typeface="Arial Black" pitchFamily="34" charset="0"/>
              </a:rPr>
              <a:t>Р А З Д Е Л Ь Н О </a:t>
            </a:r>
            <a:endParaRPr lang="ru-RU" sz="4800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happy-little-girl-pointing-595x32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16" r="89916">
                        <a14:backgroundMark x1="68067" y1="10671" x2="68067" y2="10671"/>
                        <a14:backgroundMark x1="50924" y1="83537" x2="50924" y2="83537"/>
                        <a14:backgroundMark x1="67059" y1="89024" x2="67059" y2="890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7128791" cy="362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3615" y="2508048"/>
            <a:ext cx="33342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с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краткими </a:t>
            </a:r>
            <a:r>
              <a:rPr lang="ru-RU" sz="4000" b="1" dirty="0" smtClean="0"/>
              <a:t>причастиями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2536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atin typeface="Arial Black" pitchFamily="34" charset="0"/>
              </a:rPr>
              <a:t>Причастие и НЕ</a:t>
            </a:r>
            <a:br>
              <a:rPr lang="ru-RU" sz="4800" b="1" i="1" dirty="0" smtClean="0">
                <a:latin typeface="Arial Black" pitchFamily="34" charset="0"/>
              </a:rPr>
            </a:br>
            <a:r>
              <a:rPr lang="ru-RU" sz="4800" b="1" i="1" dirty="0" smtClean="0">
                <a:latin typeface="Arial Black" pitchFamily="34" charset="0"/>
              </a:rPr>
              <a:t>Р А З Д Е Л Ь Н О</a:t>
            </a:r>
            <a:endParaRPr lang="ru-RU" sz="4800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happy-little-girl-pointing-595x32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16" r="89916">
                        <a14:backgroundMark x1="68067" y1="10671" x2="68067" y2="10671"/>
                        <a14:backgroundMark x1="50924" y1="83537" x2="50924" y2="83537"/>
                        <a14:backgroundMark x1="67059" y1="89024" x2="67059" y2="890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7128791" cy="362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2348880"/>
            <a:ext cx="42484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е</a:t>
            </a:r>
            <a:r>
              <a:rPr lang="ru-RU" sz="4400" b="1" dirty="0" smtClean="0"/>
              <a:t>сть </a:t>
            </a:r>
            <a:r>
              <a:rPr lang="ru-RU" sz="4400" b="1" dirty="0" err="1" smtClean="0"/>
              <a:t>противопостав-ление</a:t>
            </a:r>
            <a:r>
              <a:rPr lang="ru-RU" sz="4400" b="1" dirty="0" smtClean="0"/>
              <a:t> (</a:t>
            </a:r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r>
              <a:rPr lang="ru-RU" sz="4400" b="1" dirty="0" smtClean="0"/>
              <a:t>)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603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atin typeface="Arial Black" pitchFamily="34" charset="0"/>
              </a:rPr>
              <a:t>Причастие и НЕ</a:t>
            </a:r>
            <a:br>
              <a:rPr lang="ru-RU" sz="4800" b="1" i="1" dirty="0" smtClean="0">
                <a:latin typeface="Arial Black" pitchFamily="34" charset="0"/>
              </a:rPr>
            </a:br>
            <a:r>
              <a:rPr lang="ru-RU" sz="4800" b="1" i="1" dirty="0" smtClean="0">
                <a:latin typeface="Arial Black" pitchFamily="34" charset="0"/>
              </a:rPr>
              <a:t>Р А З Д Е Л Ь Н О</a:t>
            </a:r>
            <a:endParaRPr lang="ru-RU" sz="4800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happy-little-girl-pointing-595x32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16" r="89916">
                        <a14:backgroundMark x1="68067" y1="10671" x2="68067" y2="10671"/>
                        <a14:backgroundMark x1="50924" y1="83537" x2="50924" y2="83537"/>
                        <a14:backgroundMark x1="67059" y1="89024" x2="67059" y2="890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7128791" cy="362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2564904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е</a:t>
            </a:r>
            <a:r>
              <a:rPr lang="ru-RU" sz="4400" b="1" dirty="0" smtClean="0"/>
              <a:t>сть </a:t>
            </a:r>
            <a:r>
              <a:rPr lang="ru-RU" sz="4400" b="1" dirty="0" smtClean="0">
                <a:solidFill>
                  <a:srgbClr val="C00000"/>
                </a:solidFill>
              </a:rPr>
              <a:t>зависимые</a:t>
            </a:r>
            <a:r>
              <a:rPr lang="ru-RU" sz="4400" b="1" dirty="0" smtClean="0"/>
              <a:t> слова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10496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468052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Не продуман</a:t>
            </a:r>
          </a:p>
          <a:p>
            <a:r>
              <a:rPr lang="ru-RU" sz="5400" b="1" dirty="0" smtClean="0"/>
              <a:t>Не решена</a:t>
            </a:r>
          </a:p>
          <a:p>
            <a:r>
              <a:rPr lang="ru-RU" sz="5400" b="1" dirty="0" smtClean="0"/>
              <a:t>Не сделана</a:t>
            </a:r>
          </a:p>
          <a:p>
            <a:r>
              <a:rPr lang="ru-RU" sz="5400" b="1" dirty="0" smtClean="0"/>
              <a:t>Не отправлен</a:t>
            </a:r>
          </a:p>
          <a:p>
            <a:endParaRPr lang="ru-RU" sz="5400" b="1" dirty="0"/>
          </a:p>
        </p:txBody>
      </p:sp>
      <p:pic>
        <p:nvPicPr>
          <p:cNvPr id="2050" name="Picture 2" descr="C:\Users\USER\Desktop\18389768-illustration-of-a-girl-blinking-her-eye-holding-an-empty-board-on-a-white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90141" y1="76190" x2="90141" y2="761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8680"/>
            <a:ext cx="3844628" cy="454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56248" y="3140968"/>
            <a:ext cx="29402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к</a:t>
            </a:r>
            <a:r>
              <a:rPr lang="ru-RU" sz="4800" b="1" dirty="0" smtClean="0">
                <a:solidFill>
                  <a:srgbClr val="C00000"/>
                </a:solidFill>
              </a:rPr>
              <a:t>раткие</a:t>
            </a:r>
            <a:r>
              <a:rPr lang="ru-RU" sz="4800" b="1" dirty="0" smtClean="0"/>
              <a:t> </a:t>
            </a:r>
          </a:p>
          <a:p>
            <a:pPr algn="ctr"/>
            <a:r>
              <a:rPr lang="ru-RU" sz="4800" b="1" dirty="0" smtClean="0"/>
              <a:t>причастия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2650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07" y="489865"/>
            <a:ext cx="8229600" cy="489654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Не сделанная мною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Не решенная учеником</a:t>
            </a:r>
          </a:p>
          <a:p>
            <a:endParaRPr lang="ru-RU" sz="4800" b="1" dirty="0"/>
          </a:p>
          <a:p>
            <a:r>
              <a:rPr lang="ru-RU" sz="4800" b="1" dirty="0" smtClean="0"/>
              <a:t>Не отправленная мамой</a:t>
            </a:r>
            <a:endParaRPr lang="ru-RU" sz="4800" b="1" dirty="0"/>
          </a:p>
        </p:txBody>
      </p:sp>
      <p:sp>
        <p:nvSpPr>
          <p:cNvPr id="4" name="Умножение 3"/>
          <p:cNvSpPr/>
          <p:nvPr/>
        </p:nvSpPr>
        <p:spPr>
          <a:xfrm>
            <a:off x="2038382" y="188640"/>
            <a:ext cx="457200" cy="62636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2915816" y="310952"/>
            <a:ext cx="2284458" cy="504056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Умножение 8"/>
          <p:cNvSpPr/>
          <p:nvPr/>
        </p:nvSpPr>
        <p:spPr>
          <a:xfrm>
            <a:off x="2458616" y="1891680"/>
            <a:ext cx="457200" cy="62636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3275856" y="1951330"/>
            <a:ext cx="2284458" cy="504056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Умножение 10"/>
          <p:cNvSpPr/>
          <p:nvPr/>
        </p:nvSpPr>
        <p:spPr>
          <a:xfrm>
            <a:off x="2611016" y="3717032"/>
            <a:ext cx="457200" cy="62636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3707904" y="3692043"/>
            <a:ext cx="2284458" cy="504056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4" name="Picture 2" descr="C:\Users\USER\Desktop\k1632101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1905" y1="80588" x2="21905" y2="80588"/>
                        <a14:foregroundMark x1="38095" y1="71176" x2="38095" y2="71176"/>
                        <a14:foregroundMark x1="56190" y1="67059" x2="56190" y2="67059"/>
                        <a14:foregroundMark x1="67619" y1="80000" x2="67619" y2="80000"/>
                        <a14:foregroundMark x1="42857" y1="86471" x2="42857" y2="86471"/>
                        <a14:foregroundMark x1="57143" y1="95294" x2="57143" y2="95294"/>
                        <a14:foregroundMark x1="94286" y1="68824" x2="94286" y2="68824"/>
                        <a14:foregroundMark x1="84762" y1="60000" x2="84762" y2="60000"/>
                        <a14:foregroundMark x1="80000" y1="52941" x2="80000" y2="52941"/>
                        <a14:foregroundMark x1="61905" y1="52941" x2="61905" y2="52941"/>
                        <a14:foregroundMark x1="38095" y1="58235" x2="38095" y2="58235"/>
                        <a14:foregroundMark x1="47619" y1="82353" x2="47619" y2="82353"/>
                        <a14:foregroundMark x1="69524" y1="91765" x2="69524" y2="91765"/>
                        <a14:foregroundMark x1="42857" y1="54118" x2="42857" y2="54118"/>
                        <a14:foregroundMark x1="33333" y1="94118" x2="33333" y2="94118"/>
                        <a14:foregroundMark x1="9524" y1="18824" x2="9524" y2="18824"/>
                        <a14:foregroundMark x1="24762" y1="14706" x2="24762" y2="14706"/>
                        <a14:foregroundMark x1="35238" y1="7647" x2="35238" y2="7647"/>
                        <a14:foregroundMark x1="48571" y1="9412" x2="48571" y2="9412"/>
                        <a14:foregroundMark x1="57143" y1="14706" x2="57143" y2="14706"/>
                        <a14:foregroundMark x1="10476" y1="82941" x2="10476" y2="829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308" y="659188"/>
            <a:ext cx="2184562" cy="353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967657" y="2850484"/>
            <a:ext cx="1755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есть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зависимые</a:t>
            </a:r>
          </a:p>
          <a:p>
            <a:r>
              <a:rPr lang="ru-RU" sz="2400" b="1" dirty="0" smtClean="0"/>
              <a:t> слова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9586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5"/>
            <a:ext cx="8856984" cy="496855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Не сделанная, а лишь начатая работа</a:t>
            </a:r>
          </a:p>
          <a:p>
            <a:endParaRPr lang="ru-RU" sz="4000" b="1" dirty="0"/>
          </a:p>
          <a:p>
            <a:r>
              <a:rPr lang="ru-RU" sz="4000" b="1" dirty="0" smtClean="0"/>
              <a:t>Не собранный, а  разобранный макет</a:t>
            </a:r>
          </a:p>
          <a:p>
            <a:endParaRPr lang="ru-RU" sz="4000" b="1" dirty="0"/>
          </a:p>
          <a:p>
            <a:r>
              <a:rPr lang="ru-RU" sz="4000" b="1" dirty="0" smtClean="0"/>
              <a:t>Не придуманное, а  взятое</a:t>
            </a:r>
          </a:p>
          <a:p>
            <a:pPr marL="0" indent="0">
              <a:buNone/>
            </a:pPr>
            <a:r>
              <a:rPr lang="ru-RU" sz="4000" b="1" dirty="0" smtClean="0"/>
              <a:t>      из книги предложение</a:t>
            </a:r>
          </a:p>
          <a:p>
            <a:endParaRPr lang="ru-RU" sz="4000" b="1" dirty="0"/>
          </a:p>
          <a:p>
            <a:endParaRPr lang="ru-RU" sz="4000" b="1" dirty="0"/>
          </a:p>
        </p:txBody>
      </p:sp>
      <p:pic>
        <p:nvPicPr>
          <p:cNvPr id="4098" name="Picture 2" descr="C:\Users\USER\Desktop\illustration-of-a-cute-girl-holding-an-empty-banner-on-a-white-background-41406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0667" y1="70248" x2="20667" y2="70248"/>
                        <a14:foregroundMark x1="37333" y1="73554" x2="37333" y2="73554"/>
                        <a14:foregroundMark x1="58667" y1="69421" x2="58667" y2="69421"/>
                        <a14:foregroundMark x1="72000" y1="69421" x2="72000" y2="69421"/>
                        <a14:foregroundMark x1="82000" y1="62810" x2="82000" y2="62810"/>
                        <a14:foregroundMark x1="89333" y1="56198" x2="89333" y2="56198"/>
                        <a14:foregroundMark x1="89333" y1="76860" x2="89333" y2="76860"/>
                        <a14:foregroundMark x1="85333" y1="86777" x2="85333" y2="86777"/>
                        <a14:foregroundMark x1="78667" y1="87603" x2="78667" y2="87603"/>
                        <a14:foregroundMark x1="64000" y1="84298" x2="64000" y2="84298"/>
                        <a14:foregroundMark x1="48667" y1="81818" x2="48667" y2="81818"/>
                        <a14:foregroundMark x1="47333" y1="76860" x2="47333" y2="76860"/>
                        <a14:foregroundMark x1="44667" y1="71074" x2="44667" y2="71074"/>
                        <a14:foregroundMark x1="41333" y1="67769" x2="41333" y2="67769"/>
                        <a14:foregroundMark x1="33333" y1="62810" x2="33333" y2="62810"/>
                        <a14:foregroundMark x1="20000" y1="59504" x2="20000" y2="59504"/>
                        <a14:foregroundMark x1="12667" y1="61157" x2="12667" y2="61157"/>
                        <a14:foregroundMark x1="8000" y1="64463" x2="8000" y2="64463"/>
                        <a14:foregroundMark x1="12667" y1="71901" x2="12667" y2="71901"/>
                        <a14:foregroundMark x1="14667" y1="83471" x2="14667" y2="83471"/>
                        <a14:foregroundMark x1="16667" y1="88430" x2="16667" y2="88430"/>
                        <a14:foregroundMark x1="28000" y1="85950" x2="28000" y2="85950"/>
                        <a14:foregroundMark x1="34000" y1="88430" x2="34000" y2="88430"/>
                        <a14:foregroundMark x1="39333" y1="88430" x2="39333" y2="88430"/>
                        <a14:foregroundMark x1="27333" y1="58678" x2="27333" y2="58678"/>
                        <a14:foregroundMark x1="14000" y1="56198" x2="14000" y2="56198"/>
                        <a14:foregroundMark x1="9333" y1="57851" x2="9333" y2="57851"/>
                        <a14:foregroundMark x1="34000" y1="57851" x2="34000" y2="57851"/>
                        <a14:foregroundMark x1="50667" y1="62810" x2="50667" y2="62810"/>
                        <a14:foregroundMark x1="40667" y1="57851" x2="40667" y2="57851"/>
                        <a14:foregroundMark x1="57333" y1="59504" x2="57333" y2="59504"/>
                        <a14:foregroundMark x1="69333" y1="92562" x2="69333" y2="92562"/>
                        <a14:backgroundMark x1="60000" y1="51240" x2="60000" y2="51240"/>
                        <a14:backgroundMark x1="36000" y1="52066" x2="36000" y2="520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825" y="2702079"/>
            <a:ext cx="330740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62157" y="4221088"/>
            <a:ext cx="29818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/>
              <a:t>е</a:t>
            </a:r>
            <a:r>
              <a:rPr lang="ru-RU" sz="2400" b="1" dirty="0" smtClean="0"/>
              <a:t>сть</a:t>
            </a:r>
          </a:p>
          <a:p>
            <a:pPr algn="ctr"/>
            <a:r>
              <a:rPr lang="ru-RU" sz="2400" b="1" dirty="0" smtClean="0"/>
              <a:t>противопоставление</a:t>
            </a:r>
            <a:endParaRPr lang="ru-RU" sz="2400" b="1" dirty="0"/>
          </a:p>
        </p:txBody>
      </p:sp>
      <p:sp>
        <p:nvSpPr>
          <p:cNvPr id="5" name="Равно 4"/>
          <p:cNvSpPr/>
          <p:nvPr/>
        </p:nvSpPr>
        <p:spPr>
          <a:xfrm>
            <a:off x="3596698" y="836712"/>
            <a:ext cx="648072" cy="626368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3779912" y="2276872"/>
            <a:ext cx="648072" cy="626368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4427984" y="3721043"/>
            <a:ext cx="648072" cy="626368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Arial Black" pitchFamily="34" charset="0"/>
              </a:rPr>
              <a:t>Причастие и НЕ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С Л И Т Н О</a:t>
            </a:r>
            <a:endParaRPr lang="ru-RU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happy-little-girl-pointing-595x32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277" y1="96951" x2="73277" y2="96951"/>
                        <a14:foregroundMark x1="61008" y1="85061" x2="61008" y2="85061"/>
                        <a14:foregroundMark x1="60168" y1="88720" x2="60168" y2="88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1772816"/>
            <a:ext cx="7236296" cy="362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8" y="2292026"/>
            <a:ext cx="40753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/>
              <a:t>б</a:t>
            </a:r>
            <a:r>
              <a:rPr lang="ru-RU" sz="4000" b="1" dirty="0" smtClean="0"/>
              <a:t>ез НЕ </a:t>
            </a:r>
          </a:p>
          <a:p>
            <a:pPr algn="ctr"/>
            <a:r>
              <a:rPr lang="ru-RU" sz="4000" b="1" dirty="0"/>
              <a:t>н</a:t>
            </a:r>
            <a:r>
              <a:rPr lang="ru-RU" sz="4000" b="1" dirty="0" smtClean="0"/>
              <a:t>е употребляется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930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Arial Black" pitchFamily="34" charset="0"/>
              </a:rPr>
              <a:t>Причастие и НЕ</a:t>
            </a:r>
            <a:br>
              <a:rPr lang="ru-RU" b="1" i="1" dirty="0" smtClean="0">
                <a:latin typeface="Arial Black" pitchFamily="34" charset="0"/>
              </a:rPr>
            </a:br>
            <a:r>
              <a:rPr lang="ru-RU" b="1" i="1" dirty="0" smtClean="0">
                <a:latin typeface="Arial Black" pitchFamily="34" charset="0"/>
              </a:rPr>
              <a:t>С Л И Т Н О</a:t>
            </a:r>
            <a:endParaRPr lang="ru-RU" b="1" i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happy-little-girl-pointing-595x32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3277" y1="96951" x2="73277" y2="96951"/>
                        <a14:foregroundMark x1="61008" y1="85061" x2="61008" y2="85061"/>
                        <a14:foregroundMark x1="60168" y1="88720" x2="60168" y2="88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1772816"/>
            <a:ext cx="7236296" cy="362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8101" y="2292026"/>
            <a:ext cx="39068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/>
              <a:t>б</a:t>
            </a:r>
            <a:r>
              <a:rPr lang="ru-RU" sz="4800" b="1" dirty="0" smtClean="0"/>
              <a:t>ез</a:t>
            </a:r>
          </a:p>
          <a:p>
            <a:pPr algn="ctr"/>
            <a:r>
              <a:rPr lang="ru-RU" sz="4000" b="1" dirty="0" smtClean="0"/>
              <a:t> зависимых слов</a:t>
            </a:r>
          </a:p>
        </p:txBody>
      </p:sp>
    </p:spTree>
    <p:extLst>
      <p:ext uri="{BB962C8B-B14F-4D97-AF65-F5344CB8AC3E}">
        <p14:creationId xmlns:p14="http://schemas.microsoft.com/office/powerpoint/2010/main" val="170001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243</Words>
  <Application>Microsoft Office PowerPoint</Application>
  <PresentationFormat>Экран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Слитное и раздельное написание  НЕ с причастиями</vt:lpstr>
      <vt:lpstr>Причастие и НЕ Р А З Д Е Л Ь Н О </vt:lpstr>
      <vt:lpstr>Причастие и НЕ Р А З Д Е Л Ь Н О</vt:lpstr>
      <vt:lpstr>Причастие и НЕ Р А З Д Е Л Ь Н О</vt:lpstr>
      <vt:lpstr>Презентация PowerPoint</vt:lpstr>
      <vt:lpstr>Презентация PowerPoint</vt:lpstr>
      <vt:lpstr>Презентация PowerPoint</vt:lpstr>
      <vt:lpstr>Причастие и НЕ С Л И Т Н О</vt:lpstr>
      <vt:lpstr>Причастие и НЕ С Л И Т Н О</vt:lpstr>
      <vt:lpstr>Причастие и НЕ С Л И Т Н О</vt:lpstr>
      <vt:lpstr>Презентация PowerPoint</vt:lpstr>
      <vt:lpstr>Презентация PowerPoint</vt:lpstr>
      <vt:lpstr>Распредели причастия!</vt:lpstr>
      <vt:lpstr>Распредели причастия!</vt:lpstr>
      <vt:lpstr>Распредели причастия!</vt:lpstr>
      <vt:lpstr>Спиши, расставляя знаки препинания и объясняя правописание НЕ с причастиями</vt:lpstr>
      <vt:lpstr>Презентация PowerPoint</vt:lpstr>
      <vt:lpstr>Презентация PowerPoint</vt:lpstr>
      <vt:lpstr>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Слитное и раздельное написание  НЕ с причастиями</dc:title>
  <dc:creator>USER</dc:creator>
  <cp:lastModifiedBy>Пользователь</cp:lastModifiedBy>
  <cp:revision>16</cp:revision>
  <dcterms:created xsi:type="dcterms:W3CDTF">2015-11-25T16:45:50Z</dcterms:created>
  <dcterms:modified xsi:type="dcterms:W3CDTF">2016-03-23T16:54:29Z</dcterms:modified>
</cp:coreProperties>
</file>