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7" r:id="rId2"/>
    <p:sldId id="278" r:id="rId3"/>
    <p:sldId id="258" r:id="rId4"/>
    <p:sldId id="279" r:id="rId5"/>
    <p:sldId id="259" r:id="rId6"/>
    <p:sldId id="269" r:id="rId7"/>
    <p:sldId id="283" r:id="rId8"/>
    <p:sldId id="271" r:id="rId9"/>
    <p:sldId id="280" r:id="rId10"/>
    <p:sldId id="285" r:id="rId11"/>
    <p:sldId id="272" r:id="rId12"/>
    <p:sldId id="281" r:id="rId13"/>
    <p:sldId id="273" r:id="rId14"/>
    <p:sldId id="262" r:id="rId15"/>
    <p:sldId id="284" r:id="rId16"/>
    <p:sldId id="286" r:id="rId17"/>
    <p:sldId id="28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8CA4411-963F-4C25-AEBF-EEC7AD9CABC8}" type="datetimeFigureOut">
              <a:rPr lang="ru-RU"/>
              <a:pPr>
                <a:defRPr/>
              </a:pPr>
              <a:t>23.03.2016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0413A51-0987-466F-88CB-235C8BEAC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2424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11910A-89C7-4893-A4F3-C383033D4E2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C0543-BB97-46EC-87B7-4399D4CC7C65}" type="datetimeFigureOut">
              <a:rPr lang="ru-RU"/>
              <a:pPr>
                <a:defRPr/>
              </a:pPr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46FA8-272B-4B23-8CC6-47746A7EEB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461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2D340-85BF-4B82-BE7A-ED6664E4B515}" type="datetimeFigureOut">
              <a:rPr lang="ru-RU"/>
              <a:pPr>
                <a:defRPr/>
              </a:pPr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99BE3-D150-4478-9B67-BE3F57E9B5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050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E5BE1-FFC0-4FA7-B993-D07F32090890}" type="datetimeFigureOut">
              <a:rPr lang="ru-RU"/>
              <a:pPr>
                <a:defRPr/>
              </a:pPr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66949-FB7A-4FFF-AA10-BB138E47B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824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C67BE-2672-4884-82B9-724EA8D3C105}" type="datetimeFigureOut">
              <a:rPr lang="ru-RU"/>
              <a:pPr>
                <a:defRPr/>
              </a:pPr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F2E57-A669-4CFF-A65F-61C3A2DB7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256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7E399-F7AC-4202-88DC-7FA13409D521}" type="datetimeFigureOut">
              <a:rPr lang="ru-RU"/>
              <a:pPr>
                <a:defRPr/>
              </a:pPr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16C76-830D-4694-9041-620A5E24E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160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E031A-989F-4C50-841A-FB7A9FB3D1E9}" type="datetimeFigureOut">
              <a:rPr lang="ru-RU"/>
              <a:pPr>
                <a:defRPr/>
              </a:pPr>
              <a:t>23.03.2016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027EC-4F9F-4840-BEBC-F88FB9CB9D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206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A4FB6-A10D-47A3-BF81-F8900BE25A9E}" type="datetimeFigureOut">
              <a:rPr lang="ru-RU"/>
              <a:pPr>
                <a:defRPr/>
              </a:pPr>
              <a:t>23.03.2016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51C2C-EB9D-4D58-AFDD-281CE61FE2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265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F16F9-2EA7-4C0C-AA0B-22D4B70998D2}" type="datetimeFigureOut">
              <a:rPr lang="ru-RU"/>
              <a:pPr>
                <a:defRPr/>
              </a:pPr>
              <a:t>23.03.2016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FE0B8-C7F1-458A-B04E-B4FF43C58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676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CD6CF-765D-45D7-8B0D-5A290A521052}" type="datetimeFigureOut">
              <a:rPr lang="ru-RU"/>
              <a:pPr>
                <a:defRPr/>
              </a:pPr>
              <a:t>23.03.2016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7CDDE-F6CE-436D-9299-CD003E966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618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9A0FB-D2DF-4161-90A3-78FA90DFA121}" type="datetimeFigureOut">
              <a:rPr lang="ru-RU"/>
              <a:pPr>
                <a:defRPr/>
              </a:pPr>
              <a:t>23.03.2016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3ABD5-2D38-4B56-9DED-DFCD296E4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979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06B16-16B6-4346-862F-13478FEB9468}" type="datetimeFigureOut">
              <a:rPr lang="ru-RU"/>
              <a:pPr>
                <a:defRPr/>
              </a:pPr>
              <a:t>23.03.2016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4278C-DBCE-4C4D-9108-B7A32EE96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415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E31E94-9F49-4CBA-B00D-5EA0982FAF15}" type="datetimeFigureOut">
              <a:rPr lang="ru-RU"/>
              <a:pPr>
                <a:defRPr/>
              </a:pPr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E510D19-DF4F-4376-9A2E-D81D8DB5E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mal.org/ook/doc/ook-sl-rd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2643188"/>
            <a:ext cx="7072312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b="1" dirty="0" smtClean="0">
                <a:solidFill>
                  <a:srgbClr val="002060"/>
                </a:solidFill>
              </a:rPr>
              <a:t>Тема: Правописание НЕ с деепричастиями</a:t>
            </a:r>
          </a:p>
          <a:p>
            <a:pPr eaLnBrk="1" hangingPunct="1">
              <a:defRPr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1" name="Picture 2" descr="&amp;ucy;&amp;chcy;&amp;icy;&amp;tcy;&amp;iecy;&amp;lcy;&amp;softcy; 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85750"/>
            <a:ext cx="3441700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7030A0"/>
                </a:solidFill>
              </a:rPr>
              <a:t>Физкультминутка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2" descr="http://klub-drug.ru/wp-content/uploads/2011/04/AE86100C-9298-4081-90D1-98C3A30F5D1F_cheerleader6-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200" y="1606550"/>
            <a:ext cx="7123113" cy="527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500063" y="1285875"/>
            <a:ext cx="4565650" cy="333851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000" smtClean="0"/>
              <a:t>Б.	 (</a:t>
            </a:r>
            <a:r>
              <a:rPr lang="ru-RU" sz="4000" smtClean="0">
                <a:solidFill>
                  <a:srgbClr val="FF0000"/>
                </a:solidFill>
              </a:rPr>
              <a:t>не</a:t>
            </a:r>
            <a:r>
              <a:rPr lang="ru-RU" sz="4000" smtClean="0"/>
              <a:t>)годовать</a:t>
            </a:r>
          </a:p>
          <a:p>
            <a:pPr eaLnBrk="1" hangingPunct="1"/>
            <a:r>
              <a:rPr lang="ru-RU" sz="4000" smtClean="0"/>
              <a:t>     (</a:t>
            </a:r>
            <a:r>
              <a:rPr lang="ru-RU" sz="4000" smtClean="0">
                <a:solidFill>
                  <a:srgbClr val="FF0000"/>
                </a:solidFill>
              </a:rPr>
              <a:t>не</a:t>
            </a:r>
            <a:r>
              <a:rPr lang="ru-RU" sz="4000" smtClean="0"/>
              <a:t>)читал</a:t>
            </a:r>
          </a:p>
          <a:p>
            <a:pPr eaLnBrk="1" hangingPunct="1"/>
            <a:r>
              <a:rPr lang="ru-RU" sz="4000" smtClean="0"/>
              <a:t>     (</a:t>
            </a:r>
            <a:r>
              <a:rPr lang="ru-RU" sz="4000" smtClean="0">
                <a:solidFill>
                  <a:srgbClr val="FF0000"/>
                </a:solidFill>
              </a:rPr>
              <a:t>не</a:t>
            </a:r>
            <a:r>
              <a:rPr lang="ru-RU" sz="4000" smtClean="0"/>
              <a:t>)думая</a:t>
            </a:r>
          </a:p>
          <a:p>
            <a:pPr eaLnBrk="1" hangingPunct="1"/>
            <a:r>
              <a:rPr lang="ru-RU" sz="4000" smtClean="0"/>
              <a:t>     (</a:t>
            </a:r>
            <a:r>
              <a:rPr lang="ru-RU" sz="4000" smtClean="0">
                <a:solidFill>
                  <a:srgbClr val="FF0000"/>
                </a:solidFill>
              </a:rPr>
              <a:t>не</a:t>
            </a:r>
            <a:r>
              <a:rPr lang="ru-RU" sz="4000" smtClean="0"/>
              <a:t>)навидя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2291" name="Picture 5" descr="http://klub-drug.ru/wp-content/uploads/2011/04/cartoon_owl_sitting_on_a_book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500063"/>
            <a:ext cx="3371850" cy="317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НЕ с глаголами и деепричастиями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Отрицание </a:t>
            </a:r>
            <a:r>
              <a:rPr lang="ru-RU" b="1" dirty="0" smtClean="0"/>
              <a:t>НЕ</a:t>
            </a:r>
            <a:r>
              <a:rPr lang="ru-RU" dirty="0" smtClean="0"/>
              <a:t> с глаголами и деепричастиями пишется, как правило, </a:t>
            </a:r>
            <a:r>
              <a:rPr lang="ru-RU" b="1" dirty="0" smtClean="0"/>
              <a:t>раздельно</a:t>
            </a:r>
            <a:r>
              <a:rPr lang="ru-RU" dirty="0" smtClean="0"/>
              <a:t>, </a:t>
            </a:r>
            <a:r>
              <a:rPr lang="ru-RU" b="1" dirty="0" smtClean="0"/>
              <a:t>за исключением</a:t>
            </a:r>
            <a:r>
              <a:rPr lang="ru-RU" dirty="0" smtClean="0"/>
              <a:t> случаев, когда слово без</a:t>
            </a:r>
            <a:r>
              <a:rPr lang="ru-RU" b="1" dirty="0" smtClean="0"/>
              <a:t> НЕ</a:t>
            </a:r>
            <a:r>
              <a:rPr lang="ru-RU" dirty="0" smtClean="0"/>
              <a:t> </a:t>
            </a:r>
            <a:r>
              <a:rPr lang="ru-RU" u="sng" dirty="0" err="1" smtClean="0"/>
              <a:t>не</a:t>
            </a:r>
            <a:r>
              <a:rPr lang="ru-RU" u="sng" dirty="0" smtClean="0"/>
              <a:t> употребляется</a:t>
            </a:r>
            <a:r>
              <a:rPr lang="ru-RU" dirty="0" smtClean="0"/>
              <a:t>.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13316" name="Picture 4" descr="http://klub-drug.ru/wp-content/uploads/2011/04/%D0%BA%D0%B0%D1%80%D1%82%D0%B8%D0%BD%D0%BA%D0%B8-%D0%BA%D0%BD%D0%B8%D0%B3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3894138"/>
            <a:ext cx="3038475" cy="282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Тест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5920" y="2071678"/>
            <a:ext cx="7498080" cy="5195910"/>
          </a:xfrm>
          <a:ln>
            <a:miter lim="800000"/>
            <a:headEnd/>
            <a:tailEnd/>
          </a:ln>
        </p:spPr>
        <p:txBody>
          <a:bodyPr numCol="2"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1. –НЕ- пишется слитно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А) (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) нарушая режима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Б) (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) закончена работа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В) (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) замерзшая река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2. –НЕ- пишется раздельно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А) (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) дорогой ситец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Б) (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) проснувшийся город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В) (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) был в школе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3. –НЕ-  пишется слитно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А) (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) заживающая рана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Б) (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) глубокий, а рыбный пруд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В) поступить далеко (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) смело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4. –НЕ- пишется раздельно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А) уроки (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) сокращены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Б) (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) успевшая высохнуть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В) (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) </a:t>
            </a:r>
            <a:r>
              <a:rPr lang="ru-RU" dirty="0" err="1" smtClean="0"/>
              <a:t>ряшливо</a:t>
            </a:r>
            <a:r>
              <a:rPr lang="ru-RU" dirty="0" smtClean="0"/>
              <a:t> одетый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4340" name="Picture 5" descr="http://klub-drug.ru/wp-content/uploads/2011/04/41.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0"/>
            <a:ext cx="1571625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71500" y="1214438"/>
            <a:ext cx="810418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3600" b="1" i="1" u="sng" dirty="0">
                <a:solidFill>
                  <a:srgbClr val="7030A0"/>
                </a:solidFill>
                <a:latin typeface="+mn-lt"/>
              </a:rPr>
              <a:t>Тест (ЕГЭ)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2060"/>
                </a:solidFill>
                <a:latin typeface="+mn-lt"/>
              </a:rPr>
              <a:t>Найти предложение, в котором </a:t>
            </a:r>
            <a:r>
              <a:rPr lang="ru-RU" sz="2400" b="1" i="1" u="sng" dirty="0">
                <a:solidFill>
                  <a:srgbClr val="002060"/>
                </a:solidFill>
                <a:latin typeface="+mn-lt"/>
              </a:rPr>
              <a:t>не </a:t>
            </a:r>
            <a:r>
              <a:rPr lang="ru-RU" sz="2400" b="1" i="1" dirty="0">
                <a:solidFill>
                  <a:srgbClr val="002060"/>
                </a:solidFill>
                <a:latin typeface="+mn-lt"/>
              </a:rPr>
              <a:t>пишется </a:t>
            </a:r>
            <a:r>
              <a:rPr lang="ru-RU" sz="2400" b="1" i="1" u="sng" dirty="0">
                <a:solidFill>
                  <a:srgbClr val="002060"/>
                </a:solidFill>
                <a:latin typeface="+mn-lt"/>
              </a:rPr>
              <a:t>раздельно: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) Матрос (не)медленно доложил об аварии.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2) Гостя пригласили в (не)большую, но уютную комнату с камином.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3) Маленькие (не)крашеные домишки аккуратно расположились по обеим сторонам улицы.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4) (Не)трудясь, хлеба (не)добудешь.</a:t>
            </a:r>
          </a:p>
        </p:txBody>
      </p:sp>
      <p:pic>
        <p:nvPicPr>
          <p:cNvPr id="15363" name="Picture 4" descr="http://klub-drug.ru/wp-content/uploads/2011/04/7996677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57188"/>
            <a:ext cx="1304925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Распределите слова в две колонки</a:t>
            </a:r>
            <a:endParaRPr lang="ru-RU" sz="4000" dirty="0"/>
          </a:p>
        </p:txBody>
      </p:sp>
      <p:sp>
        <p:nvSpPr>
          <p:cNvPr id="16387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70C0"/>
                </a:solidFill>
              </a:rPr>
              <a:t>	Слитно </a:t>
            </a:r>
          </a:p>
        </p:txBody>
      </p:sp>
      <p:sp>
        <p:nvSpPr>
          <p:cNvPr id="16388" name="Содержимое 3"/>
          <p:cNvSpPr>
            <a:spLocks noGrp="1"/>
          </p:cNvSpPr>
          <p:nvPr>
            <p:ph sz="half" idx="2"/>
          </p:nvPr>
        </p:nvSpPr>
        <p:spPr>
          <a:xfrm>
            <a:off x="357188" y="2214563"/>
            <a:ext cx="4040187" cy="3951287"/>
          </a:xfrm>
        </p:spPr>
        <p:txBody>
          <a:bodyPr/>
          <a:lstStyle/>
          <a:p>
            <a:pPr eaLnBrk="1" hangingPunct="1"/>
            <a:r>
              <a:rPr lang="ru-RU" b="1" i="1" smtClean="0"/>
              <a:t>(не)умолкающий шепот</a:t>
            </a:r>
          </a:p>
          <a:p>
            <a:pPr eaLnBrk="1" hangingPunct="1"/>
            <a:r>
              <a:rPr lang="ru-RU" b="1" i="1" smtClean="0"/>
              <a:t>(не)удержавшиеся на ветках</a:t>
            </a:r>
          </a:p>
          <a:p>
            <a:pPr eaLnBrk="1" hangingPunct="1"/>
            <a:r>
              <a:rPr lang="ru-RU" b="1" i="1" smtClean="0"/>
              <a:t>(не)проницаемая стена</a:t>
            </a:r>
          </a:p>
          <a:p>
            <a:pPr eaLnBrk="1" hangingPunct="1"/>
            <a:r>
              <a:rPr lang="ru-RU" b="1" i="1" smtClean="0"/>
              <a:t>ничему (не)радуясь</a:t>
            </a:r>
          </a:p>
          <a:p>
            <a:pPr eaLnBrk="1" hangingPunct="1"/>
            <a:r>
              <a:rPr lang="ru-RU" b="1" i="1" smtClean="0"/>
              <a:t>вовсе (не)ласковое</a:t>
            </a:r>
          </a:p>
          <a:p>
            <a:pPr eaLnBrk="1" hangingPunct="1"/>
            <a:r>
              <a:rPr lang="ru-RU" b="1" i="1" smtClean="0"/>
              <a:t>(не)теплая, а холодная</a:t>
            </a:r>
          </a:p>
          <a:p>
            <a:pPr eaLnBrk="1" hangingPunct="1"/>
            <a:r>
              <a:rPr lang="ru-RU" b="1" i="1" smtClean="0"/>
              <a:t>очень (не)приветливые</a:t>
            </a:r>
          </a:p>
          <a:p>
            <a:pPr eaLnBrk="1" hangingPunct="1"/>
            <a:r>
              <a:rPr lang="ru-RU" b="1" i="1" smtClean="0"/>
              <a:t>(не)рассчитывая</a:t>
            </a:r>
          </a:p>
          <a:p>
            <a:pPr eaLnBrk="1" hangingPunct="1"/>
            <a:endParaRPr lang="ru-RU" smtClean="0"/>
          </a:p>
        </p:txBody>
      </p:sp>
      <p:sp>
        <p:nvSpPr>
          <p:cNvPr id="16389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70C0"/>
                </a:solidFill>
              </a:rPr>
              <a:t>	Раздельно</a:t>
            </a:r>
          </a:p>
        </p:txBody>
      </p:sp>
      <p:sp>
        <p:nvSpPr>
          <p:cNvPr id="16390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7030A0"/>
                </a:solidFill>
              </a:rPr>
              <a:t>(</a:t>
            </a:r>
            <a:r>
              <a:rPr lang="ru-RU" b="1" i="1" smtClean="0"/>
              <a:t>не)знающая тепла</a:t>
            </a:r>
          </a:p>
          <a:p>
            <a:pPr eaLnBrk="1" hangingPunct="1"/>
            <a:r>
              <a:rPr lang="ru-RU" b="1" i="1" smtClean="0"/>
              <a:t>(не)изъяснимое волнение</a:t>
            </a:r>
          </a:p>
          <a:p>
            <a:pPr eaLnBrk="1" hangingPunct="1"/>
            <a:r>
              <a:rPr lang="ru-RU" b="1" i="1" smtClean="0"/>
              <a:t>ждать с (не)терпением</a:t>
            </a:r>
          </a:p>
          <a:p>
            <a:pPr eaLnBrk="1" hangingPunct="1"/>
            <a:r>
              <a:rPr lang="ru-RU" b="1" i="1" smtClean="0"/>
              <a:t>(не)утолимая печаль</a:t>
            </a:r>
          </a:p>
          <a:p>
            <a:pPr eaLnBrk="1" hangingPunct="1"/>
            <a:r>
              <a:rPr lang="ru-RU" b="1" i="1" smtClean="0"/>
              <a:t>(не)замечая</a:t>
            </a:r>
          </a:p>
          <a:p>
            <a:pPr eaLnBrk="1" hangingPunct="1"/>
            <a:r>
              <a:rPr lang="ru-RU" b="1" i="1" smtClean="0"/>
              <a:t>(не)навидя</a:t>
            </a:r>
          </a:p>
          <a:p>
            <a:pPr eaLnBrk="1" hangingPunct="1"/>
            <a:r>
              <a:rPr lang="ru-RU" b="1" i="1" smtClean="0"/>
              <a:t>(не)возвратимая пора</a:t>
            </a:r>
          </a:p>
        </p:txBody>
      </p:sp>
      <p:pic>
        <p:nvPicPr>
          <p:cNvPr id="16391" name="Picture 2" descr="http://geomath.my1.ru/img/knigi-7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1143000"/>
            <a:ext cx="1276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geomath.my1.ru/66252207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3929063"/>
            <a:ext cx="2254250" cy="240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6" descr="http://geomath.my1.ru/6fa3b73f2b1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500063"/>
            <a:ext cx="3421062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8" descr="http://geomath.my1.ru/spasibo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1500188"/>
            <a:ext cx="4819650" cy="277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7030A0"/>
                </a:solidFill>
              </a:rPr>
              <a:t>Источники: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768850"/>
          </a:xfrm>
        </p:spPr>
        <p:txBody>
          <a:bodyPr/>
          <a:lstStyle/>
          <a:p>
            <a:pPr eaLnBrk="1" hangingPunct="1"/>
            <a:r>
              <a:rPr lang="en-US" sz="1400" smtClean="0">
                <a:hlinkClick r:id="rId2"/>
              </a:rPr>
              <a:t>http://nachalo4ka.ru/shkolnyie-kartinki-assorti-dlya-prezentatsiy/uchitel-0/#main </a:t>
            </a:r>
            <a:endParaRPr lang="ru-RU" sz="1400" smtClean="0">
              <a:hlinkClick r:id="rId2"/>
            </a:endParaRPr>
          </a:p>
          <a:p>
            <a:pPr eaLnBrk="1" hangingPunct="1"/>
            <a:r>
              <a:rPr lang="en-US" sz="1400" smtClean="0">
                <a:hlinkClick r:id="rId2"/>
              </a:rPr>
              <a:t>http://nachalo4ka.ru/shkolnyie-kartinki-assorti-dlya-prezentatsiy/mudryiy-filin-2/#main</a:t>
            </a:r>
            <a:endParaRPr lang="ru-RU" sz="1400" smtClean="0">
              <a:hlinkClick r:id="rId2"/>
            </a:endParaRPr>
          </a:p>
          <a:p>
            <a:pPr eaLnBrk="1" hangingPunct="1"/>
            <a:r>
              <a:rPr lang="en-US" sz="1400" smtClean="0">
                <a:hlinkClick r:id="rId2"/>
              </a:rPr>
              <a:t>http://steshka.ru/wp-content/uploads/2015/05/kartinki_shkola_deti_uchitelya_5.jpg</a:t>
            </a:r>
            <a:endParaRPr lang="ru-RU" sz="1400" smtClean="0">
              <a:hlinkClick r:id="rId2"/>
            </a:endParaRPr>
          </a:p>
          <a:p>
            <a:pPr eaLnBrk="1" hangingPunct="1"/>
            <a:r>
              <a:rPr lang="en-US" sz="1400" smtClean="0">
                <a:hlinkClick r:id="rId2"/>
              </a:rPr>
              <a:t>http://klub-drug.ru/wp-content/uploads/2011/04/Read-a-Book.gif</a:t>
            </a:r>
            <a:endParaRPr lang="ru-RU" sz="1400" smtClean="0">
              <a:hlinkClick r:id="rId2"/>
            </a:endParaRPr>
          </a:p>
          <a:p>
            <a:pPr eaLnBrk="1" hangingPunct="1"/>
            <a:r>
              <a:rPr lang="en-US" sz="1400" smtClean="0">
                <a:hlinkClick r:id="rId2"/>
              </a:rPr>
              <a:t>http://geomath.my1.ru/img/0_b454e_4ae092a5_S.jpg</a:t>
            </a:r>
            <a:endParaRPr lang="ru-RU" sz="1400" smtClean="0">
              <a:hlinkClick r:id="rId2"/>
            </a:endParaRPr>
          </a:p>
          <a:p>
            <a:pPr eaLnBrk="1" hangingPunct="1"/>
            <a:r>
              <a:rPr lang="en-US" sz="1400" smtClean="0">
                <a:hlinkClick r:id="rId2"/>
              </a:rPr>
              <a:t>http://klub-drug.ru/wp-content/uploads/2011/04/student.gif</a:t>
            </a:r>
            <a:endParaRPr lang="ru-RU" sz="1400" smtClean="0">
              <a:hlinkClick r:id="rId2"/>
            </a:endParaRPr>
          </a:p>
          <a:p>
            <a:pPr eaLnBrk="1" hangingPunct="1"/>
            <a:r>
              <a:rPr lang="en-US" sz="1400" smtClean="0">
                <a:hlinkClick r:id="rId2"/>
              </a:rPr>
              <a:t>http://klub-drug.ru/wp-content/uploads/2011/04/AE86100C-9298-4081-90D1-98C3A30F5D1F_cheerleader6-1.gif</a:t>
            </a:r>
            <a:endParaRPr lang="ru-RU" sz="1400" smtClean="0">
              <a:hlinkClick r:id="rId2"/>
            </a:endParaRPr>
          </a:p>
          <a:p>
            <a:pPr eaLnBrk="1" hangingPunct="1"/>
            <a:r>
              <a:rPr lang="en-US" sz="1400" smtClean="0">
                <a:hlinkClick r:id="rId2"/>
              </a:rPr>
              <a:t>http://klub-drug.ru/wp-content/uploads/2011/04/cartoon_owl_sitting_on_a_book2.png</a:t>
            </a:r>
            <a:endParaRPr lang="ru-RU" sz="1400" smtClean="0">
              <a:hlinkClick r:id="rId2"/>
            </a:endParaRPr>
          </a:p>
          <a:p>
            <a:pPr eaLnBrk="1" hangingPunct="1"/>
            <a:r>
              <a:rPr lang="en-US" sz="1400" smtClean="0">
                <a:hlinkClick r:id="rId2"/>
              </a:rPr>
              <a:t>http://klub-drug.ru/wp-content/uploads/2011/04/%D0%BA%D0%B0%D1%80%D1%82%D0%B8%D0%BD%D0%BA%D0%B8-%D0%BA%D0%BD%D0%B8%D0%B31.gif</a:t>
            </a:r>
            <a:endParaRPr lang="ru-RU" sz="1400" smtClean="0">
              <a:hlinkClick r:id="rId2"/>
            </a:endParaRPr>
          </a:p>
          <a:p>
            <a:pPr eaLnBrk="1" hangingPunct="1"/>
            <a:r>
              <a:rPr lang="en-US" sz="1400" smtClean="0">
                <a:hlinkClick r:id="rId2"/>
              </a:rPr>
              <a:t>http://klub-drug.ru/wp-content/uploads/2011/04/41.2.gif</a:t>
            </a:r>
            <a:endParaRPr lang="ru-RU" sz="1400" smtClean="0">
              <a:hlinkClick r:id="rId2"/>
            </a:endParaRPr>
          </a:p>
          <a:p>
            <a:pPr eaLnBrk="1" hangingPunct="1"/>
            <a:r>
              <a:rPr lang="en-US" sz="1400" smtClean="0">
                <a:hlinkClick r:id="rId2"/>
              </a:rPr>
              <a:t>http://klub-drug.ru/wp-content/uploads/2011/04/79966779.gif</a:t>
            </a:r>
            <a:endParaRPr lang="ru-RU" sz="1400" smtClean="0">
              <a:hlinkClick r:id="rId2"/>
            </a:endParaRPr>
          </a:p>
          <a:p>
            <a:pPr eaLnBrk="1" hangingPunct="1"/>
            <a:r>
              <a:rPr lang="en-US" sz="1400" smtClean="0">
                <a:hlinkClick r:id="rId2"/>
              </a:rPr>
              <a:t>http://geomath.my1.ru/img/knigi-73.gif</a:t>
            </a:r>
            <a:endParaRPr lang="ru-RU" sz="1400" smtClean="0">
              <a:hlinkClick r:id="rId2"/>
            </a:endParaRPr>
          </a:p>
          <a:p>
            <a:pPr eaLnBrk="1" hangingPunct="1"/>
            <a:r>
              <a:rPr lang="en-US" sz="1400" smtClean="0">
                <a:hlinkClick r:id="rId2"/>
              </a:rPr>
              <a:t>http://geomath.my1.ru/662522071.gif</a:t>
            </a:r>
            <a:endParaRPr lang="ru-RU" sz="1400" smtClean="0">
              <a:hlinkClick r:id="rId2"/>
            </a:endParaRPr>
          </a:p>
          <a:p>
            <a:pPr eaLnBrk="1" hangingPunct="1"/>
            <a:r>
              <a:rPr lang="en-US" sz="1400" smtClean="0">
                <a:hlinkClick r:id="rId2"/>
              </a:rPr>
              <a:t>http://geomath.my1.ru/6fa3b73f2b18.gif</a:t>
            </a:r>
            <a:endParaRPr lang="ru-RU" sz="1400" smtClean="0">
              <a:hlinkClick r:id="rId2"/>
            </a:endParaRPr>
          </a:p>
          <a:p>
            <a:pPr eaLnBrk="1" hangingPunct="1"/>
            <a:r>
              <a:rPr lang="en-US" sz="1400" smtClean="0">
                <a:hlinkClick r:id="rId2"/>
              </a:rPr>
              <a:t>http://geomath.my1.ru/spasibo.gif</a:t>
            </a:r>
            <a:endParaRPr lang="ru-RU" sz="1400" smtClean="0">
              <a:hlinkClick r:id="rId2"/>
            </a:endParaRPr>
          </a:p>
          <a:p>
            <a:pPr eaLnBrk="1" hangingPunct="1"/>
            <a:r>
              <a:rPr lang="en-US" sz="1400" smtClean="0">
                <a:hlinkClick r:id="rId2"/>
              </a:rPr>
              <a:t>http://www.yamal.org/ook/doc/ook-sl-rd.htm</a:t>
            </a:r>
            <a:r>
              <a:rPr lang="ru-RU" sz="1400" smtClean="0"/>
              <a:t>   текст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71500" y="642938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урока:</a:t>
            </a: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выяснить условия правописания НЕ с деепричастиями, сравнить это правило с правилом правописания НЕ с глаголами, повторить правописание Не с другими частями речи.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2332038"/>
            <a:ext cx="8229600" cy="4525962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-обучающие: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отработка правописания НЕ с деепричастиями с опорой на соответствующее правило учебника;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-развивающие: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совершенствование умения воспринимать новую информацию в обобщенном виде, формировать коммуникативные навыки, развивать мыслительно-речевую деятельность учащихся, память.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514350" indent="-514350" algn="just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alt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Заяц бесстрашно ходит ночью по полям и прокладывает прямые следы.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alt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окном, не переставая, выла пурга.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alt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Выйдя на опушку леса, он прислушался.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alt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Стало плохо видно из-за стелющегося по земле дыма.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alt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Веющий с юга ветер приносил полынный запах.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24241"/>
            <a:ext cx="835292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предложения с деепричастиями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7030A0"/>
                </a:solidFill>
              </a:rPr>
              <a:t>Выпишите деепричастие, объясните графически написание Не с деепричастием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Не_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переставая (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дееприч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.).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Сделайте вывод.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124" name="Picture 6" descr="&amp;mcy;&amp;ucy;&amp;dcy;&amp;rcy;&amp;ycy;&amp;jcy; &amp;fcy;&amp;icy;&amp;lcy;&amp;icy;&amp;n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2786063"/>
            <a:ext cx="4918075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2195513" y="1484313"/>
            <a:ext cx="4518025" cy="2733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0066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Не слитно?</a:t>
            </a:r>
          </a:p>
          <a:p>
            <a:pPr algn="ctr"/>
            <a:endParaRPr lang="ru-RU" sz="3600" b="1" i="1" kern="1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660066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ru-RU" sz="36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0066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Не раздельно?</a:t>
            </a:r>
          </a:p>
        </p:txBody>
      </p:sp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 rot="-1145609">
            <a:off x="611188" y="476250"/>
            <a:ext cx="70485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0066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НЕ</a:t>
            </a:r>
          </a:p>
        </p:txBody>
      </p:sp>
      <p:sp>
        <p:nvSpPr>
          <p:cNvPr id="2070" name="WordArt 22"/>
          <p:cNvSpPr>
            <a:spLocks noChangeArrowheads="1" noChangeShapeType="1" noTextEdit="1"/>
          </p:cNvSpPr>
          <p:nvPr/>
        </p:nvSpPr>
        <p:spPr bwMode="auto">
          <a:xfrm rot="1059430">
            <a:off x="7812088" y="476250"/>
            <a:ext cx="70485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0066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НЕ</a:t>
            </a:r>
          </a:p>
        </p:txBody>
      </p:sp>
      <p:sp>
        <p:nvSpPr>
          <p:cNvPr id="2071" name="WordArt 23"/>
          <p:cNvSpPr>
            <a:spLocks noChangeArrowheads="1" noChangeShapeType="1" noTextEdit="1"/>
          </p:cNvSpPr>
          <p:nvPr/>
        </p:nvSpPr>
        <p:spPr bwMode="auto">
          <a:xfrm rot="-2675057">
            <a:off x="827088" y="5734050"/>
            <a:ext cx="70485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0066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НЕ</a:t>
            </a:r>
          </a:p>
        </p:txBody>
      </p:sp>
      <p:sp>
        <p:nvSpPr>
          <p:cNvPr id="2072" name="WordArt 24"/>
          <p:cNvSpPr>
            <a:spLocks noChangeArrowheads="1" noChangeShapeType="1" noTextEdit="1"/>
          </p:cNvSpPr>
          <p:nvPr/>
        </p:nvSpPr>
        <p:spPr bwMode="auto">
          <a:xfrm rot="2652958">
            <a:off x="8027988" y="5734050"/>
            <a:ext cx="70485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0066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НЕ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69" grpId="0" animBg="1"/>
      <p:bldP spid="2070" grpId="0" animBg="1"/>
      <p:bldP spid="2071" grpId="0" animBg="1"/>
      <p:bldP spid="20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25" y="1285875"/>
            <a:ext cx="5072063" cy="4071938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/>
              <a:t>А.  	 </a:t>
            </a:r>
            <a:r>
              <a:rPr lang="ru-RU" sz="4000" dirty="0" smtClean="0"/>
              <a:t>(</a:t>
            </a:r>
            <a:r>
              <a:rPr lang="ru-RU" sz="4000" dirty="0" smtClean="0">
                <a:solidFill>
                  <a:srgbClr val="FF0000"/>
                </a:solidFill>
              </a:rPr>
              <a:t>не</a:t>
            </a:r>
            <a:r>
              <a:rPr lang="ru-RU" sz="4000" dirty="0" smtClean="0"/>
              <a:t>) </a:t>
            </a:r>
            <a:r>
              <a:rPr lang="ru-RU" sz="4000" dirty="0" err="1" smtClean="0"/>
              <a:t>настный</a:t>
            </a:r>
            <a:r>
              <a:rPr lang="ru-RU" sz="4000" dirty="0" smtClean="0"/>
              <a:t>               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/>
              <a:t>     вовсе (</a:t>
            </a:r>
            <a:r>
              <a:rPr lang="ru-RU" sz="4000" dirty="0" smtClean="0">
                <a:solidFill>
                  <a:srgbClr val="FF0000"/>
                </a:solidFill>
              </a:rPr>
              <a:t>не</a:t>
            </a:r>
            <a:r>
              <a:rPr lang="ru-RU" sz="4000" dirty="0" smtClean="0"/>
              <a:t>) близкий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/>
              <a:t>     (</a:t>
            </a:r>
            <a:r>
              <a:rPr lang="ru-RU" sz="4000" dirty="0" smtClean="0">
                <a:solidFill>
                  <a:srgbClr val="FF0000"/>
                </a:solidFill>
              </a:rPr>
              <a:t>не</a:t>
            </a:r>
            <a:r>
              <a:rPr lang="ru-RU" sz="4000" dirty="0" smtClean="0"/>
              <a:t>)здоровье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/>
              <a:t>     (</a:t>
            </a:r>
            <a:r>
              <a:rPr lang="ru-RU" sz="4000" dirty="0" smtClean="0">
                <a:solidFill>
                  <a:srgbClr val="FF0000"/>
                </a:solidFill>
              </a:rPr>
              <a:t>не</a:t>
            </a:r>
            <a:r>
              <a:rPr lang="ru-RU" sz="4000" dirty="0" smtClean="0"/>
              <a:t>)</a:t>
            </a:r>
            <a:r>
              <a:rPr lang="ru-RU" sz="4000" dirty="0" err="1" smtClean="0"/>
              <a:t>забудка</a:t>
            </a:r>
            <a:endParaRPr lang="ru-RU" sz="4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/>
              <a:t>     (</a:t>
            </a:r>
            <a:r>
              <a:rPr lang="ru-RU" sz="4000" dirty="0" smtClean="0">
                <a:solidFill>
                  <a:srgbClr val="FF0000"/>
                </a:solidFill>
              </a:rPr>
              <a:t>не</a:t>
            </a:r>
            <a:r>
              <a:rPr lang="ru-RU" sz="4000" dirty="0" smtClean="0"/>
              <a:t>)правдивый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/>
              <a:t>     (</a:t>
            </a:r>
            <a:r>
              <a:rPr lang="ru-RU" sz="4000" dirty="0" smtClean="0">
                <a:solidFill>
                  <a:srgbClr val="FF0000"/>
                </a:solidFill>
              </a:rPr>
              <a:t>не</a:t>
            </a:r>
            <a:r>
              <a:rPr lang="ru-RU" sz="4000" dirty="0" smtClean="0"/>
              <a:t>)правда, а ложь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7171" name="Picture 5" descr="http://steshka.ru/wp-content/uploads/2015/05/kartinki_shkola_deti_uchitelya_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2000250"/>
            <a:ext cx="2900362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785938" y="274638"/>
            <a:ext cx="6900862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7030A0"/>
                </a:solidFill>
              </a:rPr>
              <a:t>НЕ с существительными, прилагательными и наречиями на -О, -Е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2928938" y="1714500"/>
            <a:ext cx="5872162" cy="4525963"/>
          </a:xfrm>
        </p:spPr>
        <p:txBody>
          <a:bodyPr/>
          <a:lstStyle/>
          <a:p>
            <a:pPr eaLnBrk="1" hangingPunct="1"/>
            <a:r>
              <a:rPr lang="ru-RU" sz="2400" smtClean="0"/>
              <a:t>пишется </a:t>
            </a:r>
            <a:r>
              <a:rPr lang="ru-RU" sz="2400" b="1" smtClean="0"/>
              <a:t>слитно</a:t>
            </a:r>
            <a:r>
              <a:rPr lang="ru-RU" sz="2400" smtClean="0"/>
              <a:t>, если:</a:t>
            </a:r>
            <a:br>
              <a:rPr lang="ru-RU" sz="2400" smtClean="0"/>
            </a:br>
            <a:r>
              <a:rPr lang="ru-RU" sz="2400" smtClean="0"/>
              <a:t>- слово </a:t>
            </a:r>
            <a:r>
              <a:rPr lang="ru-RU" sz="2400" u="sng" smtClean="0"/>
              <a:t>не употребляетcя</a:t>
            </a:r>
            <a:r>
              <a:rPr lang="ru-RU" sz="2400" smtClean="0"/>
              <a:t> без </a:t>
            </a:r>
            <a:r>
              <a:rPr lang="ru-RU" sz="2400" b="1" smtClean="0"/>
              <a:t>НЕ</a:t>
            </a:r>
            <a:r>
              <a:rPr lang="ru-RU" sz="2400" smtClean="0"/>
              <a:t>;</a:t>
            </a:r>
            <a:br>
              <a:rPr lang="ru-RU" sz="2400" smtClean="0"/>
            </a:br>
            <a:r>
              <a:rPr lang="ru-RU" sz="2400" smtClean="0"/>
              <a:t>- слово с</a:t>
            </a:r>
            <a:r>
              <a:rPr lang="ru-RU" sz="2400" b="1" smtClean="0"/>
              <a:t> НЕ</a:t>
            </a:r>
            <a:r>
              <a:rPr lang="ru-RU" sz="2400" smtClean="0"/>
              <a:t> </a:t>
            </a:r>
            <a:r>
              <a:rPr lang="ru-RU" sz="2400" u="sng" smtClean="0"/>
              <a:t>может быть заменено</a:t>
            </a:r>
            <a:r>
              <a:rPr lang="ru-RU" sz="2400" smtClean="0"/>
              <a:t> синонимом без</a:t>
            </a:r>
            <a:r>
              <a:rPr lang="ru-RU" sz="2400" b="1" smtClean="0"/>
              <a:t> НЕ</a:t>
            </a:r>
            <a:r>
              <a:rPr lang="ru-RU" sz="2400" smtClean="0"/>
              <a:t> или близким по значению выражением.</a:t>
            </a:r>
            <a:r>
              <a:rPr lang="ru-RU" sz="2400" b="1" smtClean="0"/>
              <a:t/>
            </a:r>
            <a:br>
              <a:rPr lang="ru-RU" sz="2400" b="1" smtClean="0"/>
            </a:br>
            <a:r>
              <a:rPr lang="ru-RU" sz="2400" smtClean="0"/>
              <a:t>пишется </a:t>
            </a:r>
            <a:r>
              <a:rPr lang="ru-RU" sz="2400" b="1" smtClean="0"/>
              <a:t>раздельно</a:t>
            </a:r>
            <a:r>
              <a:rPr lang="ru-RU" sz="2400" smtClean="0"/>
              <a:t>, если:</a:t>
            </a:r>
            <a:br>
              <a:rPr lang="ru-RU" sz="2400" smtClean="0"/>
            </a:br>
            <a:r>
              <a:rPr lang="ru-RU" sz="2400" smtClean="0"/>
              <a:t>- в предложении есть или подразумевается </a:t>
            </a:r>
            <a:r>
              <a:rPr lang="ru-RU" sz="2400" u="sng" smtClean="0"/>
              <a:t>противопоставление</a:t>
            </a:r>
            <a:r>
              <a:rPr lang="ru-RU" sz="2400" smtClean="0"/>
              <a:t> (с союзом </a:t>
            </a:r>
            <a:r>
              <a:rPr lang="ru-RU" sz="2400" b="1" smtClean="0"/>
              <a:t>А</a:t>
            </a:r>
            <a:r>
              <a:rPr lang="ru-RU" sz="2400" smtClean="0"/>
              <a:t> или без него);</a:t>
            </a:r>
            <a:br>
              <a:rPr lang="ru-RU" sz="2400" smtClean="0"/>
            </a:br>
            <a:r>
              <a:rPr lang="ru-RU" sz="2400" smtClean="0"/>
              <a:t>- если к прилагательным и наречиям относятся слова </a:t>
            </a:r>
            <a:r>
              <a:rPr lang="ru-RU" sz="2400" b="1" i="1" smtClean="0"/>
              <a:t>ВОВСЕ, ДАЛЕКО, НИЧУТЬ, ОТНЮДЬ, НИСКОЛЬКО, НИКОГДА, СОВСЕМ </a:t>
            </a:r>
            <a:r>
              <a:rPr lang="ru-RU" sz="2400" smtClean="0"/>
              <a:t>и др. </a:t>
            </a:r>
          </a:p>
          <a:p>
            <a:pPr eaLnBrk="1" hangingPunct="1"/>
            <a:endParaRPr lang="ru-RU" smtClean="0"/>
          </a:p>
        </p:txBody>
      </p:sp>
      <p:pic>
        <p:nvPicPr>
          <p:cNvPr id="8196" name="Picture 4" descr="http://klub-drug.ru/wp-content/uploads/2011/04/Read-a-Boo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357313"/>
            <a:ext cx="3071812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428625" y="1857375"/>
            <a:ext cx="6280150" cy="43576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smtClean="0"/>
              <a:t>Б.    </a:t>
            </a:r>
            <a:r>
              <a:rPr lang="ru-RU" smtClean="0"/>
              <a:t>(</a:t>
            </a:r>
            <a:r>
              <a:rPr lang="ru-RU" smtClean="0">
                <a:solidFill>
                  <a:srgbClr val="FF0000"/>
                </a:solidFill>
              </a:rPr>
              <a:t>не</a:t>
            </a:r>
            <a:r>
              <a:rPr lang="ru-RU" smtClean="0"/>
              <a:t>) доумевающий</a:t>
            </a:r>
          </a:p>
          <a:p>
            <a:pPr eaLnBrk="1" hangingPunct="1"/>
            <a:r>
              <a:rPr lang="ru-RU" smtClean="0"/>
              <a:t>     (</a:t>
            </a:r>
            <a:r>
              <a:rPr lang="ru-RU" smtClean="0">
                <a:solidFill>
                  <a:srgbClr val="FF0000"/>
                </a:solidFill>
              </a:rPr>
              <a:t>не</a:t>
            </a:r>
            <a:r>
              <a:rPr lang="ru-RU" smtClean="0"/>
              <a:t>) написана</a:t>
            </a:r>
          </a:p>
          <a:p>
            <a:pPr eaLnBrk="1" hangingPunct="1"/>
            <a:r>
              <a:rPr lang="ru-RU" smtClean="0"/>
              <a:t>     (</a:t>
            </a:r>
            <a:r>
              <a:rPr lang="ru-RU" smtClean="0">
                <a:solidFill>
                  <a:srgbClr val="FF0000"/>
                </a:solidFill>
              </a:rPr>
              <a:t>не</a:t>
            </a:r>
            <a:r>
              <a:rPr lang="ru-RU" smtClean="0"/>
              <a:t>) открытый</a:t>
            </a:r>
          </a:p>
          <a:p>
            <a:pPr eaLnBrk="1" hangingPunct="1"/>
            <a:r>
              <a:rPr lang="ru-RU" smtClean="0"/>
              <a:t>     давно (</a:t>
            </a:r>
            <a:r>
              <a:rPr lang="ru-RU" smtClean="0">
                <a:solidFill>
                  <a:srgbClr val="FF0000"/>
                </a:solidFill>
              </a:rPr>
              <a:t>не</a:t>
            </a:r>
            <a:r>
              <a:rPr lang="ru-RU" smtClean="0"/>
              <a:t>) встречавшийся     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         товарищ</a:t>
            </a:r>
          </a:p>
          <a:p>
            <a:pPr eaLnBrk="1" hangingPunct="1"/>
            <a:r>
              <a:rPr lang="ru-RU" smtClean="0"/>
              <a:t>     (</a:t>
            </a:r>
            <a:r>
              <a:rPr lang="ru-RU" smtClean="0">
                <a:solidFill>
                  <a:srgbClr val="FF0000"/>
                </a:solidFill>
              </a:rPr>
              <a:t>не</a:t>
            </a:r>
            <a:r>
              <a:rPr lang="ru-RU" smtClean="0"/>
              <a:t>) прочитанная, а     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         просмотренная книга</a:t>
            </a:r>
          </a:p>
          <a:p>
            <a:pPr eaLnBrk="1" hangingPunct="1"/>
            <a:endParaRPr lang="ru-RU" smtClean="0"/>
          </a:p>
        </p:txBody>
      </p:sp>
      <p:pic>
        <p:nvPicPr>
          <p:cNvPr id="9219" name="Picture 7" descr="http://geomath.my1.ru/img/0_b454e_4ae092a5_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325" y="285750"/>
            <a:ext cx="3178175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2363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7030A0"/>
                </a:solidFill>
              </a:rPr>
              <a:t>Написание НЕ с причастиями </a:t>
            </a:r>
            <a:r>
              <a:rPr lang="ru-RU" b="1" smtClean="0"/>
              <a:t/>
            </a:r>
            <a:br>
              <a:rPr lang="ru-RU" b="1" smtClean="0"/>
            </a:br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0" y="1000125"/>
            <a:ext cx="6572250" cy="4525963"/>
          </a:xfrm>
        </p:spPr>
        <p:txBody>
          <a:bodyPr/>
          <a:lstStyle/>
          <a:p>
            <a:pPr eaLnBrk="1" hangingPunct="1"/>
            <a:r>
              <a:rPr lang="ru-RU" sz="2800" b="1" smtClean="0"/>
              <a:t>НЕ</a:t>
            </a:r>
            <a:r>
              <a:rPr lang="ru-RU" sz="2800" smtClean="0"/>
              <a:t> пишется </a:t>
            </a:r>
            <a:r>
              <a:rPr lang="ru-RU" sz="2800" b="1" smtClean="0"/>
              <a:t>раздельно</a:t>
            </a:r>
            <a:r>
              <a:rPr lang="ru-RU" sz="2800" smtClean="0"/>
              <a:t>:</a:t>
            </a:r>
            <a:br>
              <a:rPr lang="ru-RU" sz="2800" smtClean="0"/>
            </a:br>
            <a:r>
              <a:rPr lang="ru-RU" sz="2800" smtClean="0"/>
              <a:t>- с краткими причастиями; </a:t>
            </a:r>
            <a:br>
              <a:rPr lang="ru-RU" sz="2800" smtClean="0"/>
            </a:br>
            <a:r>
              <a:rPr lang="ru-RU" sz="2800" smtClean="0"/>
              <a:t>- с полными причастиями, при которых есть зависимые слова;</a:t>
            </a:r>
            <a:br>
              <a:rPr lang="ru-RU" sz="2800" smtClean="0"/>
            </a:br>
            <a:r>
              <a:rPr lang="ru-RU" sz="2800" smtClean="0"/>
              <a:t>- если в предложении есть или подразумевается противопоставление (с союзом </a:t>
            </a:r>
            <a:r>
              <a:rPr lang="ru-RU" sz="2800" b="1" smtClean="0"/>
              <a:t>А</a:t>
            </a:r>
            <a:r>
              <a:rPr lang="ru-RU" sz="2800" smtClean="0"/>
              <a:t> или без него). </a:t>
            </a:r>
            <a:br>
              <a:rPr lang="ru-RU" sz="2800" smtClean="0"/>
            </a:br>
            <a:r>
              <a:rPr lang="ru-RU" sz="2800" b="1" smtClean="0"/>
              <a:t>НЕ</a:t>
            </a:r>
            <a:r>
              <a:rPr lang="ru-RU" sz="2800" smtClean="0"/>
              <a:t> пишется </a:t>
            </a:r>
            <a:r>
              <a:rPr lang="ru-RU" sz="2800" b="1" smtClean="0"/>
              <a:t>слитно</a:t>
            </a:r>
            <a:r>
              <a:rPr lang="ru-RU" sz="2800" smtClean="0"/>
              <a:t>, если:</a:t>
            </a:r>
            <a:br>
              <a:rPr lang="ru-RU" sz="2800" smtClean="0"/>
            </a:br>
            <a:r>
              <a:rPr lang="ru-RU" sz="2800" smtClean="0"/>
              <a:t>- причастия без них </a:t>
            </a:r>
            <a:r>
              <a:rPr lang="ru-RU" sz="2800" u="sng" smtClean="0"/>
              <a:t>не употребляются</a:t>
            </a:r>
            <a:r>
              <a:rPr lang="ru-RU" sz="2800" smtClean="0"/>
              <a:t>;</a:t>
            </a:r>
            <a:br>
              <a:rPr lang="ru-RU" sz="2800" smtClean="0"/>
            </a:br>
            <a:r>
              <a:rPr lang="ru-RU" sz="2800" smtClean="0"/>
              <a:t>- если при них </a:t>
            </a:r>
            <a:r>
              <a:rPr lang="ru-RU" sz="2800" u="sng" smtClean="0"/>
              <a:t>нет зависимых слов</a:t>
            </a:r>
            <a:r>
              <a:rPr lang="ru-RU" sz="2800" smtClean="0"/>
              <a:t>;</a:t>
            </a:r>
            <a:br>
              <a:rPr lang="ru-RU" sz="2800" smtClean="0"/>
            </a:br>
            <a:r>
              <a:rPr lang="ru-RU" sz="2800" smtClean="0"/>
              <a:t>- в предложении </a:t>
            </a:r>
            <a:r>
              <a:rPr lang="ru-RU" sz="2800" u="sng" smtClean="0"/>
              <a:t>нет противопоставления</a:t>
            </a:r>
            <a:r>
              <a:rPr lang="ru-RU" sz="2800" smtClean="0"/>
              <a:t>. </a:t>
            </a:r>
          </a:p>
          <a:p>
            <a:pPr eaLnBrk="1" hangingPunct="1"/>
            <a:endParaRPr lang="ru-RU" smtClean="0"/>
          </a:p>
        </p:txBody>
      </p:sp>
      <p:pic>
        <p:nvPicPr>
          <p:cNvPr id="10244" name="Picture 6" descr="http://klub-drug.ru/wp-content/uploads/2011/04/student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785813"/>
            <a:ext cx="257175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529</Words>
  <Application>Microsoft Office PowerPoint</Application>
  <PresentationFormat>Экран (4:3)</PresentationFormat>
  <Paragraphs>114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Цель урока: выяснить условия правописания НЕ с деепричастиями, сравнить это правило с правилом правописания НЕ с глаголами, повторить правописание Не с другими частями речи.</vt:lpstr>
      <vt:lpstr>Презентация PowerPoint</vt:lpstr>
      <vt:lpstr>Выпишите деепричастие, объясните графически написание Не с деепричастием  </vt:lpstr>
      <vt:lpstr>Презентация PowerPoint</vt:lpstr>
      <vt:lpstr>Презентация PowerPoint</vt:lpstr>
      <vt:lpstr>НЕ с существительными, прилагательными и наречиями на -О, -Е</vt:lpstr>
      <vt:lpstr>Презентация PowerPoint</vt:lpstr>
      <vt:lpstr>Написание НЕ с причастиями  </vt:lpstr>
      <vt:lpstr>Физкультминутка</vt:lpstr>
      <vt:lpstr>Презентация PowerPoint</vt:lpstr>
      <vt:lpstr>НЕ с глаголами и деепричастиями  </vt:lpstr>
      <vt:lpstr>Тест</vt:lpstr>
      <vt:lpstr>Презентация PowerPoint</vt:lpstr>
      <vt:lpstr>Распределите слова в две колонки</vt:lpstr>
      <vt:lpstr>Презентация PowerPoint</vt:lpstr>
      <vt:lpstr>Источники: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НЕ с деепричастиями</dc:title>
  <dc:creator>Admin</dc:creator>
  <cp:lastModifiedBy>Пользователь</cp:lastModifiedBy>
  <cp:revision>16</cp:revision>
  <dcterms:created xsi:type="dcterms:W3CDTF">2002-12-31T23:55:02Z</dcterms:created>
  <dcterms:modified xsi:type="dcterms:W3CDTF">2016-03-23T17:01:28Z</dcterms:modified>
</cp:coreProperties>
</file>